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Bricolage Grotesque SemiBold"/>
      <p:regular r:id="rId32"/>
      <p:bold r:id="rId33"/>
    </p:embeddedFont>
    <p:embeddedFont>
      <p:font typeface="Lora SemiBold"/>
      <p:regular r:id="rId34"/>
      <p:bold r:id="rId35"/>
      <p:italic r:id="rId36"/>
      <p:boldItalic r:id="rId37"/>
    </p:embeddedFont>
    <p:embeddedFont>
      <p:font typeface="Work Sans SemiBold"/>
      <p:regular r:id="rId38"/>
      <p:bold r:id="rId39"/>
      <p:italic r:id="rId40"/>
      <p:boldItalic r:id="rId41"/>
    </p:embeddedFont>
    <p:embeddedFont>
      <p:font typeface="Work Sans"/>
      <p:regular r:id="rId42"/>
      <p:bold r:id="rId43"/>
      <p:italic r:id="rId44"/>
      <p:boldItalic r:id="rId45"/>
    </p:embeddedFont>
    <p:embeddedFont>
      <p:font typeface="Barlow"/>
      <p:regular r:id="rId46"/>
      <p:bold r:id="rId47"/>
      <p:italic r:id="rId48"/>
      <p:boldItalic r:id="rId49"/>
    </p:embeddedFont>
    <p:embeddedFont>
      <p:font typeface="Roboto"/>
      <p:regular r:id="rId50"/>
      <p:bold r:id="rId51"/>
      <p:italic r:id="rId52"/>
      <p:boldItalic r:id="rId53"/>
    </p:embeddedFont>
    <p:embeddedFont>
      <p:font typeface="Work Sans Medium"/>
      <p:regular r:id="rId54"/>
      <p:bold r:id="rId55"/>
      <p:italic r:id="rId56"/>
      <p:boldItalic r:id="rId57"/>
    </p:embeddedFont>
    <p:embeddedFont>
      <p:font typeface="Quicksand"/>
      <p:regular r:id="rId58"/>
      <p:bold r:id="rId59"/>
    </p:embeddedFont>
    <p:embeddedFont>
      <p:font typeface="Barlow Medium"/>
      <p:regular r:id="rId60"/>
      <p:bold r:id="rId61"/>
      <p:italic r:id="rId62"/>
      <p:boldItalic r:id="rId63"/>
    </p:embeddedFont>
    <p:embeddedFont>
      <p:font typeface="Bricolage Grotesque"/>
      <p:regular r:id="rId64"/>
      <p:bold r:id="rId65"/>
    </p:embeddedFont>
    <p:embeddedFont>
      <p:font typeface="Quicksand SemiBold"/>
      <p:regular r:id="rId66"/>
      <p:bold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163455-27A9-4B77-B160-04BFDBBA222B}">
  <a:tblStyle styleId="{77163455-27A9-4B77-B160-04BFDBBA222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SemiBold-italic.fntdata"/><Relationship Id="rId42" Type="http://schemas.openxmlformats.org/officeDocument/2006/relationships/font" Target="fonts/WorkSans-regular.fntdata"/><Relationship Id="rId41" Type="http://schemas.openxmlformats.org/officeDocument/2006/relationships/font" Target="fonts/WorkSansSemiBold-boldItalic.fntdata"/><Relationship Id="rId44" Type="http://schemas.openxmlformats.org/officeDocument/2006/relationships/font" Target="fonts/WorkSans-italic.fntdata"/><Relationship Id="rId43" Type="http://schemas.openxmlformats.org/officeDocument/2006/relationships/font" Target="fonts/WorkSans-bold.fntdata"/><Relationship Id="rId46" Type="http://schemas.openxmlformats.org/officeDocument/2006/relationships/font" Target="fonts/Barlow-regular.fntdata"/><Relationship Id="rId45" Type="http://schemas.openxmlformats.org/officeDocument/2006/relationships/font" Target="fonts/Work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Barlow-italic.fntdata"/><Relationship Id="rId47" Type="http://schemas.openxmlformats.org/officeDocument/2006/relationships/font" Target="fonts/Barlow-bold.fntdata"/><Relationship Id="rId49" Type="http://schemas.openxmlformats.org/officeDocument/2006/relationships/font" Target="fonts/Barlow-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BricolageGrotesqueSemiBold-bold.fntdata"/><Relationship Id="rId32" Type="http://schemas.openxmlformats.org/officeDocument/2006/relationships/font" Target="fonts/BricolageGrotesqueSemiBold-regular.fntdata"/><Relationship Id="rId35" Type="http://schemas.openxmlformats.org/officeDocument/2006/relationships/font" Target="fonts/LoraSemiBold-bold.fntdata"/><Relationship Id="rId34" Type="http://schemas.openxmlformats.org/officeDocument/2006/relationships/font" Target="fonts/LoraSemiBold-regular.fntdata"/><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font" Target="fonts/LoraSemiBold-boldItalic.fntdata"/><Relationship Id="rId36" Type="http://schemas.openxmlformats.org/officeDocument/2006/relationships/font" Target="fonts/LoraSemiBold-italic.fntdata"/><Relationship Id="rId39" Type="http://schemas.openxmlformats.org/officeDocument/2006/relationships/font" Target="fonts/WorkSansSemiBold-bold.fntdata"/><Relationship Id="rId38" Type="http://schemas.openxmlformats.org/officeDocument/2006/relationships/font" Target="fonts/WorkSansSemiBold-regular.fntdata"/><Relationship Id="rId62" Type="http://schemas.openxmlformats.org/officeDocument/2006/relationships/font" Target="fonts/BarlowMedium-italic.fntdata"/><Relationship Id="rId61" Type="http://schemas.openxmlformats.org/officeDocument/2006/relationships/font" Target="fonts/BarlowMedium-bold.fntdata"/><Relationship Id="rId20" Type="http://schemas.openxmlformats.org/officeDocument/2006/relationships/slide" Target="slides/slide14.xml"/><Relationship Id="rId64" Type="http://schemas.openxmlformats.org/officeDocument/2006/relationships/font" Target="fonts/BricolageGrotesque-regular.fntdata"/><Relationship Id="rId63" Type="http://schemas.openxmlformats.org/officeDocument/2006/relationships/font" Target="fonts/BarlowMedium-boldItalic.fntdata"/><Relationship Id="rId22" Type="http://schemas.openxmlformats.org/officeDocument/2006/relationships/slide" Target="slides/slide16.xml"/><Relationship Id="rId66" Type="http://schemas.openxmlformats.org/officeDocument/2006/relationships/font" Target="fonts/QuicksandSemiBold-regular.fntdata"/><Relationship Id="rId21" Type="http://schemas.openxmlformats.org/officeDocument/2006/relationships/slide" Target="slides/slide15.xml"/><Relationship Id="rId65" Type="http://schemas.openxmlformats.org/officeDocument/2006/relationships/font" Target="fonts/BricolageGrotesque-bold.fntdata"/><Relationship Id="rId24" Type="http://schemas.openxmlformats.org/officeDocument/2006/relationships/slide" Target="slides/slide18.xml"/><Relationship Id="rId68" Type="http://schemas.openxmlformats.org/officeDocument/2006/relationships/font" Target="fonts/OpenSans-regular.fntdata"/><Relationship Id="rId23" Type="http://schemas.openxmlformats.org/officeDocument/2006/relationships/slide" Target="slides/slide17.xml"/><Relationship Id="rId67" Type="http://schemas.openxmlformats.org/officeDocument/2006/relationships/font" Target="fonts/QuicksandSemiBold-bold.fntdata"/><Relationship Id="rId60" Type="http://schemas.openxmlformats.org/officeDocument/2006/relationships/font" Target="fonts/BarlowMedium-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WorkSansMedium-bold.fntdata"/><Relationship Id="rId10" Type="http://schemas.openxmlformats.org/officeDocument/2006/relationships/slide" Target="slides/slide4.xml"/><Relationship Id="rId54" Type="http://schemas.openxmlformats.org/officeDocument/2006/relationships/font" Target="fonts/WorkSansMedium-regular.fntdata"/><Relationship Id="rId13" Type="http://schemas.openxmlformats.org/officeDocument/2006/relationships/slide" Target="slides/slide7.xml"/><Relationship Id="rId57" Type="http://schemas.openxmlformats.org/officeDocument/2006/relationships/font" Target="fonts/WorkSansMedium-boldItalic.fntdata"/><Relationship Id="rId12" Type="http://schemas.openxmlformats.org/officeDocument/2006/relationships/slide" Target="slides/slide6.xml"/><Relationship Id="rId56" Type="http://schemas.openxmlformats.org/officeDocument/2006/relationships/font" Target="fonts/WorkSansMedium-italic.fntdata"/><Relationship Id="rId15" Type="http://schemas.openxmlformats.org/officeDocument/2006/relationships/slide" Target="slides/slide9.xml"/><Relationship Id="rId59" Type="http://schemas.openxmlformats.org/officeDocument/2006/relationships/font" Target="fonts/Quicksand-bold.fntdata"/><Relationship Id="rId14" Type="http://schemas.openxmlformats.org/officeDocument/2006/relationships/slide" Target="slides/slide8.xml"/><Relationship Id="rId58" Type="http://schemas.openxmlformats.org/officeDocument/2006/relationships/font" Target="fonts/Quicksand-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d801aa2998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d801aa2998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Kristen Lee, Director of Business Initiatives with ReFED. I’m pleased to be walking you through this deck “Making the Business Case - Employee Engagement on FLW” which serves as a resource to those </a:t>
            </a:r>
            <a:r>
              <a:rPr lang="en">
                <a:solidFill>
                  <a:schemeClr val="dk1"/>
                </a:solidFill>
              </a:rPr>
              <a:t>“pitching” the business case to leadership. The purpose of this recording and the speaker notes is to give you a voiced-over example of the pitch. Starting on Slide 4, I will pitch the deck as though presenting to food business leadership.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help guide the use of this deck, we have provided this opening overview of potential use cases.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3713c46661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3713c46661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the companies who have utilized the employee engagement framework, initiating the project to wrap up / celebration takes </a:t>
            </a:r>
            <a:r>
              <a:rPr lang="en"/>
              <a:t>approximately 16 weeks. On this slide, we break down the timeline for implementation.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identifying the project lead and team, assigning roles and responsibilities, as well as defining the competition incentives takes two full weeks; </a:t>
            </a:r>
            <a:r>
              <a:rPr lang="en"/>
              <a:t> </a:t>
            </a:r>
            <a:endParaRPr/>
          </a:p>
          <a:p>
            <a:pPr indent="0" lvl="0" marL="0" rtl="0" algn="l">
              <a:spcBef>
                <a:spcPts val="0"/>
              </a:spcBef>
              <a:spcAft>
                <a:spcPts val="0"/>
              </a:spcAft>
              <a:buNone/>
            </a:pPr>
            <a:r>
              <a:rPr lang="en"/>
              <a:t>Next, preparing for the pilot includes showing the </a:t>
            </a:r>
            <a:r>
              <a:rPr lang="en"/>
              <a:t>training</a:t>
            </a:r>
            <a:r>
              <a:rPr lang="en"/>
              <a:t> video, conducting Gemba (pronon??) walks and </a:t>
            </a:r>
            <a:r>
              <a:rPr lang="en"/>
              <a:t>preparing</a:t>
            </a:r>
            <a:r>
              <a:rPr lang="en"/>
              <a:t> the competition materials takes three weeks; </a:t>
            </a:r>
            <a:endParaRPr/>
          </a:p>
          <a:p>
            <a:pPr indent="0" lvl="0" marL="0" rtl="0" algn="l">
              <a:spcBef>
                <a:spcPts val="0"/>
              </a:spcBef>
              <a:spcAft>
                <a:spcPts val="0"/>
              </a:spcAft>
              <a:buNone/>
            </a:pPr>
            <a:r>
              <a:rPr lang="en"/>
              <a:t>Then, we’re ready for the competition phase, which lasts for 5 weeks and includes executing weekly messaging updates, collecting employee ideas and updating the Opportunity Register; </a:t>
            </a:r>
            <a:endParaRPr/>
          </a:p>
          <a:p>
            <a:pPr indent="0" lvl="0" marL="0" rtl="0" algn="l">
              <a:spcBef>
                <a:spcPts val="0"/>
              </a:spcBef>
              <a:spcAft>
                <a:spcPts val="0"/>
              </a:spcAft>
              <a:buNone/>
            </a:pPr>
            <a:r>
              <a:rPr lang="en"/>
              <a:t>Then the exciting bit - piloting the idea! During these four weeks, the team chooses the idea to be tested, conducts the </a:t>
            </a:r>
            <a:r>
              <a:rPr lang="en"/>
              <a:t>before and after audit and analyzes the results. </a:t>
            </a:r>
            <a:endParaRPr/>
          </a:p>
          <a:p>
            <a:pPr indent="0" lvl="0" marL="0" rtl="0" algn="l">
              <a:spcBef>
                <a:spcPts val="0"/>
              </a:spcBef>
              <a:spcAft>
                <a:spcPts val="0"/>
              </a:spcAft>
              <a:buNone/>
            </a:pPr>
            <a:r>
              <a:rPr lang="en"/>
              <a:t>It doesn’t end there, however; it is super important to celebrate the employee ideas submitted and share out the results of the project! </a:t>
            </a:r>
            <a:endParaRPr/>
          </a:p>
          <a:p>
            <a:pPr indent="0" lvl="0" marL="0" rtl="0" algn="l">
              <a:spcBef>
                <a:spcPts val="0"/>
              </a:spcBef>
              <a:spcAft>
                <a:spcPts val="0"/>
              </a:spcAft>
              <a:buNone/>
            </a:pPr>
            <a:r>
              <a:rPr lang="en"/>
              <a:t>From there, the employee engagement project can become iterative - with the opportunity to execute on some shortlisted employee ideas, starting first with quick wins before moving into strategic investments. Quick Wins are ideas with little-to-no-cost requirements, easy to implement, food waste savings are assumed to be small- to medium-sized. Strategic investments involve more capital commitment.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d820b56e30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d820b56e30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  Staffing Consideration: Some of these activities </a:t>
            </a:r>
            <a:r>
              <a:rPr i="1" lang="en"/>
              <a:t>would</a:t>
            </a:r>
            <a:r>
              <a:rPr i="1" lang="en"/>
              <a:t> be informed and influenced by hiring practices, union vs non-union, # of staff, etc ***</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
              <a:t>This chart reviews the CORE employee engagement activities to execute a complete employee </a:t>
            </a:r>
            <a:r>
              <a:rPr lang="en"/>
              <a:t>engagement</a:t>
            </a:r>
            <a:r>
              <a:rPr lang="en"/>
              <a:t> FLW program.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also maps the financial and personnel commitments associated with them.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All of the assets mentioned in this chart are provided in the employee toolkit.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While each activity can be implemented individually the greatest impact comes from a holistic program approach.</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approach starts with the FLW Education / Training - which includes a video educating on FLW generally and then a second </a:t>
            </a:r>
            <a:r>
              <a:rPr lang="en"/>
              <a:t>tailored</a:t>
            </a:r>
            <a:r>
              <a:rPr lang="en"/>
              <a:t> by sector.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is the Gemba walk which is a simple effort with minimal financial cost to implement, but does draw heavily on staff time for the walk itself.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more financially and personnel intensive, the competition and piloting of identified ideas will deliver </a:t>
            </a:r>
            <a:r>
              <a:rPr lang="en"/>
              <a:t>increasing returns.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41b996ad8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41b996ad8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the previous information, do you have any questions or concerns regarding FLW employee engagement? Any reservations in </a:t>
            </a:r>
            <a:r>
              <a:rPr lang="en"/>
              <a:t>pursuing</a:t>
            </a:r>
            <a:r>
              <a:rPr lang="en"/>
              <a:t> or implementing something like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there other </a:t>
            </a:r>
            <a:r>
              <a:rPr lang="en"/>
              <a:t>people</a:t>
            </a:r>
            <a:r>
              <a:rPr lang="en"/>
              <a:t> who need to be looped into this conversation before things can move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there particular aspects of a FLW employee engagement that are most relevant to our operations?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 the tools we reviewed, which do we want to leverage?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what may be a good site / plant / location to start with and when should we plan to do so?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32254fd3d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32254fd3d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d820b56e3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d820b56e3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appendix contains information that would help the individual who is “pitching” the business case.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information is supplemental to the main slides above and provided to answer </a:t>
            </a:r>
            <a:r>
              <a:rPr lang="en"/>
              <a:t>potential</a:t>
            </a:r>
            <a:r>
              <a:rPr lang="en"/>
              <a:t> questions that might come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Providing an overview of ALL resources for those interested in know what is provided.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Providing greater detail for implementation, specifically to answer some of the provided discussion </a:t>
            </a:r>
            <a:r>
              <a:rPr lang="en"/>
              <a:t>questions</a:t>
            </a:r>
            <a:r>
              <a:rPr lang="en"/>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aspect(s) of FLW employee engagement are most applicable to our operations?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FLW Employee Engagement </a:t>
            </a:r>
            <a:r>
              <a:rPr lang="en">
                <a:solidFill>
                  <a:schemeClr val="dk1"/>
                </a:solidFill>
              </a:rPr>
              <a:t>Tools </a:t>
            </a:r>
            <a:r>
              <a:rPr lang="en">
                <a:solidFill>
                  <a:schemeClr val="dk1"/>
                </a:solidFill>
              </a:rPr>
              <a:t>do we want to leverage?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Providing more data on the past projects and how they performed.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We’ve provided some messaging to Millenial and Gen Z workforce - within our interviews of sectors these generational groups are unique in their care for the environment.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finally…additional quotes and comments from participants which can be used in place of those above or in addition to.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333e38fe6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333e38fe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333e38fe6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333e38fe6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41b996ad8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341b996ad8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341b996ad8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341b996ad8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41b996ad8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341b996ad8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341b996ad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341b996ad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help guide the use of this deck, we have provided this opening </a:t>
            </a:r>
            <a:r>
              <a:rPr lang="en"/>
              <a:t>overview</a:t>
            </a:r>
            <a:r>
              <a:rPr lang="en"/>
              <a:t> of potential use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o</a:t>
            </a:r>
            <a:r>
              <a:rPr lang="en"/>
              <a:t>rganizational</a:t>
            </a:r>
            <a:r>
              <a:rPr lang="en"/>
              <a:t> scenarios for WHO might “pitch” the business case and TO WHOM they would pitch.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no means is this a comprehensive list, but an illustrative guide to think about who to involve in the effort and </a:t>
            </a:r>
            <a:r>
              <a:rPr lang="en"/>
              <a:t>eventual</a:t>
            </a:r>
            <a:r>
              <a:rPr lang="en"/>
              <a:t> decision making.</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also provide next steps and questions to prompt the final discussion and decision making.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the end of this presentation, you’ll find additional information provided in the appendix.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remove this slide when pitching to leadership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41b996ad8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341b996ad8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d801aa299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d801aa299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341b996ad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341b996ad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341b996ad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341b996ad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341b996ad8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341b996ad8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341b996ad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341b996ad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41b996ad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341b996ad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today, we’re here to review the Employee Engagement on Food Loss &amp; Waste framework.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talk through both the why and the how and discuss how this could benefit our business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This deck covers the WHY</a:t>
            </a:r>
            <a:r>
              <a:rPr lang="en"/>
              <a:t> </a:t>
            </a:r>
            <a:r>
              <a:rPr lang="en"/>
              <a:t>behind doing this work, including the big picture value, the specific business value and workforce benefits and wraps up with case study details from prior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we’ll move into the HOW which include nuts and bolts around program implementation. We’ll finish with a discussion around next steps.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801aa2998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801aa2998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dive into what an employee </a:t>
            </a:r>
            <a:r>
              <a:rPr lang="en"/>
              <a:t>engagement</a:t>
            </a:r>
            <a:r>
              <a:rPr lang="en"/>
              <a:t> project is - its a project focused on engaging food business employees and teams to reduce food loss and waste in daily operations. This could look like line workers at a plant, back-of-house culinary staff, or stockers [business dependent].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how are we determining success within an employee engagement project? We’re focusing on tenets like education on FLW, engagement of front line workers and managers, and garnering ideas from employees that can be immediately implemented and celebrated.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a:t>
            </a:r>
            <a:r>
              <a:rPr lang="en"/>
              <a:t>framework</a:t>
            </a:r>
            <a:r>
              <a:rPr lang="en"/>
              <a:t> that has been adapted from other companies running these same types of employee engagement projects, including across three manufacturing facilities as well as a multi-site foodservice project across 10 dining facilities.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713c4666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3713c4666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a:r>
            <a:r>
              <a:rPr lang="en"/>
              <a:t>hy is employee engagement important and why should we expend effort to engage employees specifically around FLW?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engaging employees around FLW helps empower individual staff and teams. </a:t>
            </a:r>
            <a:r>
              <a:rPr lang="en">
                <a:solidFill>
                  <a:schemeClr val="dk1"/>
                </a:solidFill>
              </a:rPr>
              <a:t>FLW efforts in and of themselves are efficiency efforts - process improvements that are implemented as a result of employees ideas - those that improve the jobs of staff, produce financial efficiencies and have environmental benefit - are very galvanizing for staff. These efforts </a:t>
            </a:r>
            <a:r>
              <a:rPr lang="en"/>
              <a:t>can allow them to connect their personal actions to organizational goals like financial efficiency or sustainability targets. When teams achieve success together on FLW, it builds a sense of camaraderie and can benefit job satisfaction. We know that when staff feel listened to and know that their ideas are being taken seriously to improve the business, they tend to have greater loyalty to and affinity for their company. Engaging employees in FLW efforts allows people to feel apart of something larger than themselves.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these projects have resulted in low-tech, low-cost, easy to implement, and high ROI projects. The ideas that frontline employees come up with are different from those that originate at the corporate level.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FLW reduction efforts are good for business and the planet and there are opportunities for revenue </a:t>
            </a:r>
            <a:r>
              <a:rPr lang="en"/>
              <a:t>generation, cost reduction and continuous improvement.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There are multiple ways food generating business pay for food waste: upstream cost-of-goods (COGS), incremental labor from preparing or cleaning up food that will ultimately be wasted and tipping &amp; waste management fees.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Prevention is key to avoiding unnecessary cost through proper inventory management and projections, but once the product is on-hand, we want to ensure we’re using what we have most efficiently. Revenue generation opportunities exist through food reuse and repurposing into value-add products. For example, in foodservice, bananas may be utilized in a snack environment - unutilized, ripening bananas can be transferred to BOH cafes for transformation into a smoothie or baked goods instead of discarded</a:t>
            </a:r>
            <a:r>
              <a:rPr lang="en"/>
              <a:t>. There are also opportunities to reduce waste management cost through food waste reduction and bin rightsizing or diverting to animal feed </a:t>
            </a:r>
            <a:r>
              <a:rPr lang="en"/>
              <a:t>instead</a:t>
            </a:r>
            <a:r>
              <a:rPr lang="en"/>
              <a:t> of composting or landfill. Additionally, employee engagement in FLW reduction efforts help build a continuous improvement mentality </a:t>
            </a:r>
            <a:r>
              <a:rPr lang="en"/>
              <a:t>through</a:t>
            </a:r>
            <a:r>
              <a:rPr lang="en"/>
              <a:t> a systems thinking / process improvement frame.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d900c649d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d900c649d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previously mentioned, the FLW reduction projects run using this framework have been very successful.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Three results of Quick Win ideas, those with little-to-no-cost requirements, easy to implement where the food waste savings are assumed to be small- to medium-sized, are as follows:</a:t>
            </a:r>
            <a:endParaRPr/>
          </a:p>
          <a:p>
            <a:pPr indent="-298450" lvl="0" marL="457200" rtl="0" algn="l">
              <a:spcBef>
                <a:spcPts val="0"/>
              </a:spcBef>
              <a:spcAft>
                <a:spcPts val="0"/>
              </a:spcAft>
              <a:buSzPts val="1100"/>
              <a:buChar char="-"/>
            </a:pPr>
            <a:r>
              <a:rPr lang="en"/>
              <a:t>70+% food waste reduction on one manufacturing line. </a:t>
            </a:r>
            <a:endParaRPr/>
          </a:p>
          <a:p>
            <a:pPr indent="-298450" lvl="0" marL="457200" rtl="0" algn="l">
              <a:spcBef>
                <a:spcPts val="0"/>
              </a:spcBef>
              <a:spcAft>
                <a:spcPts val="0"/>
              </a:spcAft>
              <a:buSzPts val="1100"/>
              <a:buChar char="-"/>
            </a:pPr>
            <a:r>
              <a:rPr lang="en"/>
              <a:t>74% food waste reduction of one product input; $3,500 raw material annual savings for one finished product at one plant location - that is </a:t>
            </a:r>
            <a:r>
              <a:rPr lang="en"/>
              <a:t>significant</a:t>
            </a:r>
            <a:r>
              <a:rPr lang="en"/>
              <a:t> savings when extrapolated out to additional plant locations. </a:t>
            </a:r>
            <a:endParaRPr/>
          </a:p>
          <a:p>
            <a:pPr indent="-298450" lvl="0" marL="457200" rtl="0" algn="l">
              <a:spcBef>
                <a:spcPts val="0"/>
              </a:spcBef>
              <a:spcAft>
                <a:spcPts val="0"/>
              </a:spcAft>
              <a:buSzPts val="1100"/>
              <a:buChar char="-"/>
            </a:pPr>
            <a:r>
              <a:rPr lang="en"/>
              <a:t>53% recovery of fresh fruit from one process change with potential to sell an additional 4600+ in finished product packages.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though these ROI examples are from manufacturing sector projects, the benefit of the investment can be realized in any sector.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820b56e30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d820b56e30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Employees, frontline and managers alike, have responded positively to the </a:t>
            </a:r>
            <a:r>
              <a:rPr lang="en">
                <a:solidFill>
                  <a:schemeClr val="dk1"/>
                </a:solidFill>
              </a:rPr>
              <a:t>FLW Reduction Challenge</a:t>
            </a:r>
            <a:r>
              <a:rPr lang="en"/>
              <a:t>.</a:t>
            </a:r>
            <a:endParaRPr/>
          </a:p>
          <a:p>
            <a:pPr indent="-298450" lvl="0" marL="457200" rtl="0" algn="l">
              <a:spcBef>
                <a:spcPts val="0"/>
              </a:spcBef>
              <a:spcAft>
                <a:spcPts val="0"/>
              </a:spcAft>
              <a:buSzPts val="1100"/>
              <a:buChar char="-"/>
            </a:pPr>
            <a:r>
              <a:rPr lang="en"/>
              <a:t>An employee of FDM said of the Challenge: “I liked the competition and getting involved in ideas to improve the company.”</a:t>
            </a:r>
            <a:endParaRPr/>
          </a:p>
          <a:p>
            <a:pPr indent="-298450" lvl="0" marL="457200" rtl="0" algn="l">
              <a:spcBef>
                <a:spcPts val="0"/>
              </a:spcBef>
              <a:spcAft>
                <a:spcPts val="0"/>
              </a:spcAft>
              <a:buSzPts val="1100"/>
              <a:buChar char="-"/>
            </a:pPr>
            <a:r>
              <a:rPr lang="en"/>
              <a:t>A manager from Bob’s Red Mill stated: the Challenge was an “</a:t>
            </a:r>
            <a:r>
              <a:rPr lang="en"/>
              <a:t>incredible way to educate and learn of the good ideas employees shared. There was good participation and involvement especially from mechanics and line operators to fix small but significant ways to reduce waste.</a:t>
            </a:r>
            <a:endParaRPr/>
          </a:p>
          <a:p>
            <a:pPr indent="0" lvl="0" marL="45720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f2984acb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f2984acb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Thus far, four other companies have tested out the employee engagement framework.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It first started with Bob’s Red Mill in 2022 who had 176 FLW ideas submitted with just shy of a quarter of their employees submitting. Bob’s Red Mill’s successful employee engagement Challenge got both Land O’ Lakes / Kozy Shack as well as Fresh Del Monte interested in pursuing the same model - both these companies saw very high levels of engagement and between 197 and 277 ideas submitted to reduce FLW. The engagement model then hopping sectors out of manufacturing and into FS with Aramark piloting a multi-site foodservice project across 10 dining facilities. Aramark saw 181  submissions and reported 84% of their employees who attended the trainings participated in the contest.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four companies utilized </a:t>
            </a:r>
            <a:r>
              <a:rPr lang="en"/>
              <a:t>Educational Training, Continuous Improvement, the Employee Competition, and Waste Reduction Pilot resources for their projects.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SFWP Templat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166658" y="4739417"/>
            <a:ext cx="548700" cy="393600"/>
          </a:xfrm>
          <a:prstGeom prst="rect">
            <a:avLst/>
          </a:prstGeom>
        </p:spPr>
        <p:txBody>
          <a:bodyPr anchorCtr="0" anchor="ctr" bIns="91425" lIns="91425" spcFirstLastPara="1" rIns="91425" wrap="square" tIns="91425">
            <a:norm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
        <p:nvSpPr>
          <p:cNvPr id="11" name="Google Shape;11;p2"/>
          <p:cNvSpPr txBox="1"/>
          <p:nvPr>
            <p:ph type="ctrTitle"/>
          </p:nvPr>
        </p:nvSpPr>
        <p:spPr>
          <a:xfrm>
            <a:off x="159300" y="287325"/>
            <a:ext cx="8520600" cy="909600"/>
          </a:xfrm>
          <a:prstGeom prst="rect">
            <a:avLst/>
          </a:prstGeom>
          <a:ln>
            <a:noFill/>
          </a:ln>
        </p:spPr>
        <p:txBody>
          <a:bodyPr anchorCtr="0" anchor="t" bIns="91425" lIns="91425" spcFirstLastPara="1" rIns="91425" wrap="square" tIns="91425">
            <a:normAutofit/>
          </a:bodyPr>
          <a:lstStyle>
            <a:lvl1pPr lvl="0" rtl="0" algn="l">
              <a:spcBef>
                <a:spcPts val="0"/>
              </a:spcBef>
              <a:spcAft>
                <a:spcPts val="0"/>
              </a:spcAft>
              <a:buNone/>
              <a:defRPr b="1">
                <a:latin typeface="Bricolage Grotesque"/>
                <a:ea typeface="Bricolage Grotesque"/>
                <a:cs typeface="Bricolage Grotesque"/>
                <a:sym typeface="Bricolage Grotesque"/>
              </a:defRPr>
            </a:lvl1pPr>
            <a:lvl2pPr lvl="1" rtl="0" algn="l">
              <a:spcBef>
                <a:spcPts val="0"/>
              </a:spcBef>
              <a:spcAft>
                <a:spcPts val="0"/>
              </a:spcAft>
              <a:buNone/>
              <a:defRPr b="1">
                <a:latin typeface="Bricolage Grotesque"/>
                <a:ea typeface="Bricolage Grotesque"/>
                <a:cs typeface="Bricolage Grotesque"/>
                <a:sym typeface="Bricolage Grotesque"/>
              </a:defRPr>
            </a:lvl2pPr>
            <a:lvl3pPr lvl="2" rtl="0" algn="l">
              <a:spcBef>
                <a:spcPts val="0"/>
              </a:spcBef>
              <a:spcAft>
                <a:spcPts val="0"/>
              </a:spcAft>
              <a:buNone/>
              <a:defRPr b="1">
                <a:latin typeface="Bricolage Grotesque"/>
                <a:ea typeface="Bricolage Grotesque"/>
                <a:cs typeface="Bricolage Grotesque"/>
                <a:sym typeface="Bricolage Grotesque"/>
              </a:defRPr>
            </a:lvl3pPr>
            <a:lvl4pPr lvl="3" rtl="0" algn="l">
              <a:spcBef>
                <a:spcPts val="0"/>
              </a:spcBef>
              <a:spcAft>
                <a:spcPts val="0"/>
              </a:spcAft>
              <a:buNone/>
              <a:defRPr b="1">
                <a:latin typeface="Bricolage Grotesque"/>
                <a:ea typeface="Bricolage Grotesque"/>
                <a:cs typeface="Bricolage Grotesque"/>
                <a:sym typeface="Bricolage Grotesque"/>
              </a:defRPr>
            </a:lvl4pPr>
            <a:lvl5pPr lvl="4" rtl="0" algn="l">
              <a:spcBef>
                <a:spcPts val="0"/>
              </a:spcBef>
              <a:spcAft>
                <a:spcPts val="0"/>
              </a:spcAft>
              <a:buNone/>
              <a:defRPr b="1">
                <a:latin typeface="Bricolage Grotesque"/>
                <a:ea typeface="Bricolage Grotesque"/>
                <a:cs typeface="Bricolage Grotesque"/>
                <a:sym typeface="Bricolage Grotesque"/>
              </a:defRPr>
            </a:lvl5pPr>
            <a:lvl6pPr lvl="5" rtl="0" algn="l">
              <a:spcBef>
                <a:spcPts val="0"/>
              </a:spcBef>
              <a:spcAft>
                <a:spcPts val="0"/>
              </a:spcAft>
              <a:buNone/>
              <a:defRPr b="1">
                <a:latin typeface="Bricolage Grotesque"/>
                <a:ea typeface="Bricolage Grotesque"/>
                <a:cs typeface="Bricolage Grotesque"/>
                <a:sym typeface="Bricolage Grotesque"/>
              </a:defRPr>
            </a:lvl6pPr>
            <a:lvl7pPr lvl="6" rtl="0" algn="l">
              <a:spcBef>
                <a:spcPts val="0"/>
              </a:spcBef>
              <a:spcAft>
                <a:spcPts val="0"/>
              </a:spcAft>
              <a:buNone/>
              <a:defRPr b="1">
                <a:latin typeface="Bricolage Grotesque"/>
                <a:ea typeface="Bricolage Grotesque"/>
                <a:cs typeface="Bricolage Grotesque"/>
                <a:sym typeface="Bricolage Grotesque"/>
              </a:defRPr>
            </a:lvl7pPr>
            <a:lvl8pPr lvl="7" rtl="0" algn="l">
              <a:spcBef>
                <a:spcPts val="0"/>
              </a:spcBef>
              <a:spcAft>
                <a:spcPts val="0"/>
              </a:spcAft>
              <a:buNone/>
              <a:defRPr b="1">
                <a:latin typeface="Bricolage Grotesque"/>
                <a:ea typeface="Bricolage Grotesque"/>
                <a:cs typeface="Bricolage Grotesque"/>
                <a:sym typeface="Bricolage Grotesque"/>
              </a:defRPr>
            </a:lvl8pPr>
            <a:lvl9pPr lvl="8" algn="l">
              <a:spcBef>
                <a:spcPts val="0"/>
              </a:spcBef>
              <a:spcAft>
                <a:spcPts val="0"/>
              </a:spcAft>
              <a:buNone/>
              <a:defRPr b="1">
                <a:latin typeface="Bricolage Grotesque"/>
                <a:ea typeface="Bricolage Grotesque"/>
                <a:cs typeface="Bricolage Grotesque"/>
                <a:sym typeface="Bricolage Grotesque"/>
              </a:defRPr>
            </a:lvl9pPr>
          </a:lstStyle>
          <a:p/>
        </p:txBody>
      </p:sp>
      <p:sp>
        <p:nvSpPr>
          <p:cNvPr id="12" name="Google Shape;12;p2"/>
          <p:cNvSpPr txBox="1"/>
          <p:nvPr>
            <p:ph idx="1" type="subTitle"/>
          </p:nvPr>
        </p:nvSpPr>
        <p:spPr>
          <a:xfrm>
            <a:off x="235500" y="1081525"/>
            <a:ext cx="8520600" cy="792600"/>
          </a:xfrm>
          <a:prstGeom prst="rect">
            <a:avLst/>
          </a:prstGeom>
          <a:ln cap="flat" cmpd="sng" w="9525">
            <a:solidFill>
              <a:srgbClr val="EEEEEE"/>
            </a:solidFill>
            <a:prstDash val="solid"/>
            <a:round/>
            <a:headEnd len="sm" w="sm" type="none"/>
            <a:tailEnd len="sm" w="sm" type="none"/>
          </a:ln>
        </p:spPr>
        <p:txBody>
          <a:bodyPr anchorCtr="0" anchor="t" bIns="91425" lIns="91425" spcFirstLastPara="1" rIns="91425" wrap="square" tIns="91425">
            <a:normAutofit/>
          </a:bodyPr>
          <a:lstStyle>
            <a:lvl1pPr lvl="0" rtl="0" algn="l">
              <a:spcBef>
                <a:spcPts val="0"/>
              </a:spcBef>
              <a:spcAft>
                <a:spcPts val="0"/>
              </a:spcAft>
              <a:buSzPts val="1800"/>
              <a:buNone/>
              <a:defRPr sz="1600">
                <a:latin typeface="Work Sans"/>
                <a:ea typeface="Work Sans"/>
                <a:cs typeface="Work Sans"/>
                <a:sym typeface="Work Sans"/>
              </a:defRPr>
            </a:lvl1pPr>
            <a:lvl2pPr lvl="1" rtl="0" algn="l">
              <a:spcBef>
                <a:spcPts val="0"/>
              </a:spcBef>
              <a:spcAft>
                <a:spcPts val="0"/>
              </a:spcAft>
              <a:buSzPts val="1400"/>
              <a:buNone/>
              <a:defRPr sz="1600">
                <a:latin typeface="Work Sans"/>
                <a:ea typeface="Work Sans"/>
                <a:cs typeface="Work Sans"/>
                <a:sym typeface="Work Sans"/>
              </a:defRPr>
            </a:lvl2pPr>
            <a:lvl3pPr lvl="2" rtl="0" algn="l">
              <a:spcBef>
                <a:spcPts val="0"/>
              </a:spcBef>
              <a:spcAft>
                <a:spcPts val="0"/>
              </a:spcAft>
              <a:buSzPts val="1400"/>
              <a:buNone/>
              <a:defRPr sz="1600">
                <a:latin typeface="Work Sans"/>
                <a:ea typeface="Work Sans"/>
                <a:cs typeface="Work Sans"/>
                <a:sym typeface="Work Sans"/>
              </a:defRPr>
            </a:lvl3pPr>
            <a:lvl4pPr lvl="3" rtl="0" algn="l">
              <a:spcBef>
                <a:spcPts val="0"/>
              </a:spcBef>
              <a:spcAft>
                <a:spcPts val="0"/>
              </a:spcAft>
              <a:buSzPts val="1400"/>
              <a:buNone/>
              <a:defRPr sz="1600">
                <a:latin typeface="Work Sans"/>
                <a:ea typeface="Work Sans"/>
                <a:cs typeface="Work Sans"/>
                <a:sym typeface="Work Sans"/>
              </a:defRPr>
            </a:lvl4pPr>
            <a:lvl5pPr lvl="4" rtl="0" algn="l">
              <a:spcBef>
                <a:spcPts val="0"/>
              </a:spcBef>
              <a:spcAft>
                <a:spcPts val="0"/>
              </a:spcAft>
              <a:buSzPts val="1400"/>
              <a:buNone/>
              <a:defRPr sz="1600">
                <a:latin typeface="Work Sans"/>
                <a:ea typeface="Work Sans"/>
                <a:cs typeface="Work Sans"/>
                <a:sym typeface="Work Sans"/>
              </a:defRPr>
            </a:lvl5pPr>
            <a:lvl6pPr lvl="5" rtl="0" algn="l">
              <a:spcBef>
                <a:spcPts val="0"/>
              </a:spcBef>
              <a:spcAft>
                <a:spcPts val="0"/>
              </a:spcAft>
              <a:buSzPts val="1400"/>
              <a:buNone/>
              <a:defRPr sz="1600">
                <a:latin typeface="Work Sans"/>
                <a:ea typeface="Work Sans"/>
                <a:cs typeface="Work Sans"/>
                <a:sym typeface="Work Sans"/>
              </a:defRPr>
            </a:lvl6pPr>
            <a:lvl7pPr lvl="6" rtl="0" algn="l">
              <a:spcBef>
                <a:spcPts val="0"/>
              </a:spcBef>
              <a:spcAft>
                <a:spcPts val="0"/>
              </a:spcAft>
              <a:buSzPts val="1400"/>
              <a:buNone/>
              <a:defRPr sz="1600">
                <a:latin typeface="Work Sans"/>
                <a:ea typeface="Work Sans"/>
                <a:cs typeface="Work Sans"/>
                <a:sym typeface="Work Sans"/>
              </a:defRPr>
            </a:lvl7pPr>
            <a:lvl8pPr lvl="7" rtl="0" algn="l">
              <a:spcBef>
                <a:spcPts val="0"/>
              </a:spcBef>
              <a:spcAft>
                <a:spcPts val="0"/>
              </a:spcAft>
              <a:buSzPts val="1400"/>
              <a:buNone/>
              <a:defRPr sz="1600">
                <a:latin typeface="Work Sans"/>
                <a:ea typeface="Work Sans"/>
                <a:cs typeface="Work Sans"/>
                <a:sym typeface="Work Sans"/>
              </a:defRPr>
            </a:lvl8pPr>
            <a:lvl9pPr lvl="8" algn="l">
              <a:spcBef>
                <a:spcPts val="0"/>
              </a:spcBef>
              <a:spcAft>
                <a:spcPts val="0"/>
              </a:spcAft>
              <a:buSzPts val="1400"/>
              <a:buNone/>
              <a:defRPr sz="1600">
                <a:latin typeface="Work Sans"/>
                <a:ea typeface="Work Sans"/>
                <a:cs typeface="Work Sans"/>
                <a:sym typeface="Work Sans"/>
              </a:defRPr>
            </a:lvl9pPr>
          </a:lstStyle>
          <a:p/>
        </p:txBody>
      </p:sp>
      <p:sp>
        <p:nvSpPr>
          <p:cNvPr id="13" name="Google Shape;13;p2"/>
          <p:cNvSpPr/>
          <p:nvPr/>
        </p:nvSpPr>
        <p:spPr>
          <a:xfrm>
            <a:off x="2067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4" name="Google Shape;14;p2"/>
          <p:cNvGrpSpPr/>
          <p:nvPr/>
        </p:nvGrpSpPr>
        <p:grpSpPr>
          <a:xfrm>
            <a:off x="7004875" y="4441850"/>
            <a:ext cx="2003975" cy="511849"/>
            <a:chOff x="7081075" y="174650"/>
            <a:chExt cx="2003975" cy="511849"/>
          </a:xfrm>
        </p:grpSpPr>
        <p:pic>
          <p:nvPicPr>
            <p:cNvPr id="15" name="Google Shape;15;p2"/>
            <p:cNvPicPr preferRelativeResize="0"/>
            <p:nvPr/>
          </p:nvPicPr>
          <p:blipFill>
            <a:blip r:embed="rId2">
              <a:alphaModFix/>
            </a:blip>
            <a:stretch>
              <a:fillRect/>
            </a:stretch>
          </p:blipFill>
          <p:spPr>
            <a:xfrm>
              <a:off x="7081075" y="174650"/>
              <a:ext cx="1831149" cy="387550"/>
            </a:xfrm>
            <a:prstGeom prst="rect">
              <a:avLst/>
            </a:prstGeom>
            <a:noFill/>
            <a:ln>
              <a:noFill/>
            </a:ln>
          </p:spPr>
        </p:pic>
        <p:sp>
          <p:nvSpPr>
            <p:cNvPr id="16" name="Google Shape;16;p2"/>
            <p:cNvSpPr txBox="1"/>
            <p:nvPr/>
          </p:nvSpPr>
          <p:spPr>
            <a:xfrm>
              <a:off x="7577250" y="515199"/>
              <a:ext cx="1507800" cy="1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50">
                  <a:solidFill>
                    <a:schemeClr val="dk2"/>
                  </a:solidFill>
                  <a:latin typeface="Work Sans"/>
                  <a:ea typeface="Work Sans"/>
                  <a:cs typeface="Work Sans"/>
                  <a:sym typeface="Work Sans"/>
                </a:rPr>
                <a:t>usfoodwastepact.org</a:t>
              </a:r>
              <a:endParaRPr sz="950">
                <a:solidFill>
                  <a:schemeClr val="dk2"/>
                </a:solidFill>
                <a:latin typeface="Work Sans"/>
                <a:ea typeface="Work Sans"/>
                <a:cs typeface="Work Sans"/>
                <a:sym typeface="Work Sans"/>
              </a:endParaRPr>
            </a:p>
            <a:p>
              <a:pPr indent="0" lvl="0" marL="0" rtl="0" algn="l">
                <a:spcBef>
                  <a:spcPts val="0"/>
                </a:spcBef>
                <a:spcAft>
                  <a:spcPts val="0"/>
                </a:spcAft>
                <a:buNone/>
              </a:pPr>
              <a:r>
                <a:t/>
              </a:r>
              <a:endParaRPr sz="1800">
                <a:solidFill>
                  <a:schemeClr val="dk2"/>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93E4E"/>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13"/>
          <p:cNvSpPr txBox="1"/>
          <p:nvPr>
            <p:ph idx="1" type="body"/>
          </p:nvPr>
        </p:nvSpPr>
        <p:spPr>
          <a:xfrm>
            <a:off x="628650" y="1369219"/>
            <a:ext cx="7886700" cy="303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7" name="Google Shape;57;p13"/>
          <p:cNvSpPr txBox="1"/>
          <p:nvPr>
            <p:ph idx="12" type="sldNum"/>
          </p:nvPr>
        </p:nvSpPr>
        <p:spPr>
          <a:xfrm>
            <a:off x="628650" y="4556437"/>
            <a:ext cx="2057400" cy="273900"/>
          </a:xfrm>
          <a:prstGeom prst="rect">
            <a:avLst/>
          </a:prstGeom>
          <a:noFill/>
          <a:ln>
            <a:noFill/>
          </a:ln>
        </p:spPr>
        <p:txBody>
          <a:bodyPr anchorCtr="0" anchor="ctr" bIns="34275" lIns="68575" spcFirstLastPara="1" rIns="68575" wrap="square" tIns="34275">
            <a:normAutofit/>
          </a:bodyPr>
          <a:lstStyle>
            <a:lvl1pPr indent="0" lvl="0" marL="0" algn="l">
              <a:spcBef>
                <a:spcPts val="0"/>
              </a:spcBef>
              <a:buNone/>
              <a:defRPr b="0" i="0" sz="900" u="none" cap="none" strike="noStrike">
                <a:solidFill>
                  <a:srgbClr val="193E4E"/>
                </a:solidFill>
                <a:latin typeface="Arial"/>
                <a:ea typeface="Arial"/>
                <a:cs typeface="Arial"/>
                <a:sym typeface="Arial"/>
              </a:defRPr>
            </a:lvl1pPr>
            <a:lvl2pPr indent="0" lvl="1" marL="0" algn="l">
              <a:spcBef>
                <a:spcPts val="0"/>
              </a:spcBef>
              <a:buNone/>
              <a:defRPr b="0" i="0" sz="900" u="none" cap="none" strike="noStrike">
                <a:solidFill>
                  <a:srgbClr val="193E4E"/>
                </a:solidFill>
                <a:latin typeface="Arial"/>
                <a:ea typeface="Arial"/>
                <a:cs typeface="Arial"/>
                <a:sym typeface="Arial"/>
              </a:defRPr>
            </a:lvl2pPr>
            <a:lvl3pPr indent="0" lvl="2" marL="0" algn="l">
              <a:spcBef>
                <a:spcPts val="0"/>
              </a:spcBef>
              <a:buNone/>
              <a:defRPr b="0" i="0" sz="900" u="none" cap="none" strike="noStrike">
                <a:solidFill>
                  <a:srgbClr val="193E4E"/>
                </a:solidFill>
                <a:latin typeface="Arial"/>
                <a:ea typeface="Arial"/>
                <a:cs typeface="Arial"/>
                <a:sym typeface="Arial"/>
              </a:defRPr>
            </a:lvl3pPr>
            <a:lvl4pPr indent="0" lvl="3" marL="0" algn="l">
              <a:spcBef>
                <a:spcPts val="0"/>
              </a:spcBef>
              <a:buNone/>
              <a:defRPr b="0" i="0" sz="900" u="none" cap="none" strike="noStrike">
                <a:solidFill>
                  <a:srgbClr val="193E4E"/>
                </a:solidFill>
                <a:latin typeface="Arial"/>
                <a:ea typeface="Arial"/>
                <a:cs typeface="Arial"/>
                <a:sym typeface="Arial"/>
              </a:defRPr>
            </a:lvl4pPr>
            <a:lvl5pPr indent="0" lvl="4" marL="0" algn="l">
              <a:spcBef>
                <a:spcPts val="0"/>
              </a:spcBef>
              <a:buNone/>
              <a:defRPr b="0" i="0" sz="900" u="none" cap="none" strike="noStrike">
                <a:solidFill>
                  <a:srgbClr val="193E4E"/>
                </a:solidFill>
                <a:latin typeface="Arial"/>
                <a:ea typeface="Arial"/>
                <a:cs typeface="Arial"/>
                <a:sym typeface="Arial"/>
              </a:defRPr>
            </a:lvl5pPr>
            <a:lvl6pPr indent="0" lvl="5" marL="0" algn="l">
              <a:spcBef>
                <a:spcPts val="0"/>
              </a:spcBef>
              <a:buNone/>
              <a:defRPr b="0" i="0" sz="900" u="none" cap="none" strike="noStrike">
                <a:solidFill>
                  <a:srgbClr val="193E4E"/>
                </a:solidFill>
                <a:latin typeface="Arial"/>
                <a:ea typeface="Arial"/>
                <a:cs typeface="Arial"/>
                <a:sym typeface="Arial"/>
              </a:defRPr>
            </a:lvl6pPr>
            <a:lvl7pPr indent="0" lvl="6" marL="0" algn="l">
              <a:spcBef>
                <a:spcPts val="0"/>
              </a:spcBef>
              <a:buNone/>
              <a:defRPr b="0" i="0" sz="900" u="none" cap="none" strike="noStrike">
                <a:solidFill>
                  <a:srgbClr val="193E4E"/>
                </a:solidFill>
                <a:latin typeface="Arial"/>
                <a:ea typeface="Arial"/>
                <a:cs typeface="Arial"/>
                <a:sym typeface="Arial"/>
              </a:defRPr>
            </a:lvl7pPr>
            <a:lvl8pPr indent="0" lvl="7" marL="0" algn="l">
              <a:spcBef>
                <a:spcPts val="0"/>
              </a:spcBef>
              <a:buNone/>
              <a:defRPr b="0" i="0" sz="900" u="none" cap="none" strike="noStrike">
                <a:solidFill>
                  <a:srgbClr val="193E4E"/>
                </a:solidFill>
                <a:latin typeface="Arial"/>
                <a:ea typeface="Arial"/>
                <a:cs typeface="Arial"/>
                <a:sym typeface="Arial"/>
              </a:defRPr>
            </a:lvl8pPr>
            <a:lvl9pPr indent="0" lvl="8" marL="0" algn="l">
              <a:spcBef>
                <a:spcPts val="0"/>
              </a:spcBef>
              <a:buNone/>
              <a:defRPr b="0" i="0" sz="900" u="none" cap="none" strike="noStrike">
                <a:solidFill>
                  <a:srgbClr val="193E4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58" name="Google Shape;58;p13"/>
          <p:cNvSpPr/>
          <p:nvPr/>
        </p:nvSpPr>
        <p:spPr>
          <a:xfrm>
            <a:off x="628650" y="1028392"/>
            <a:ext cx="4553400" cy="34200"/>
          </a:xfrm>
          <a:prstGeom prst="rect">
            <a:avLst/>
          </a:prstGeom>
          <a:solidFill>
            <a:srgbClr val="F25C05"/>
          </a:solidFill>
          <a:ln cap="flat" cmpd="sng" w="12700">
            <a:solidFill>
              <a:srgbClr val="F25C0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close up of a sign&#10;&#10;Description automatically generated" id="59" name="Google Shape;59;p13"/>
          <p:cNvPicPr preferRelativeResize="0"/>
          <p:nvPr/>
        </p:nvPicPr>
        <p:blipFill rotWithShape="1">
          <a:blip r:embed="rId2">
            <a:alphaModFix/>
          </a:blip>
          <a:srcRect b="0" l="0" r="0" t="0"/>
          <a:stretch/>
        </p:blipFill>
        <p:spPr>
          <a:xfrm>
            <a:off x="7784757" y="4324115"/>
            <a:ext cx="730594" cy="6407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ricolage Grotesque"/>
              <a:buNone/>
              <a:defRPr sz="2800">
                <a:solidFill>
                  <a:schemeClr val="dk1"/>
                </a:solidFill>
                <a:latin typeface="Bricolage Grotesque"/>
                <a:ea typeface="Bricolage Grotesque"/>
                <a:cs typeface="Bricolage Grotesque"/>
                <a:sym typeface="Bricolage Grotesq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Work Sans"/>
              <a:buChar char="●"/>
              <a:defRPr sz="1800">
                <a:solidFill>
                  <a:schemeClr val="dk2"/>
                </a:solidFill>
                <a:latin typeface="Work Sans"/>
                <a:ea typeface="Work Sans"/>
                <a:cs typeface="Work Sans"/>
                <a:sym typeface="Work Sans"/>
              </a:defRPr>
            </a:lvl1pPr>
            <a:lvl2pPr indent="-317500" lvl="1" marL="9144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indent="-317500" lvl="2" marL="13716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indent="-317500" lvl="3" marL="18288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indent="-317500" lvl="4" marL="22860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indent="-317500" lvl="5" marL="27432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indent="-317500" lvl="6" marL="32004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indent="-317500" lvl="7" marL="36576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indent="-317500" lvl="8" marL="4114800">
              <a:lnSpc>
                <a:spcPct val="115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4D54"/>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1541250"/>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400">
                <a:solidFill>
                  <a:schemeClr val="lt1"/>
                </a:solidFill>
                <a:latin typeface="Bricolage Grotesque"/>
                <a:ea typeface="Bricolage Grotesque"/>
                <a:cs typeface="Bricolage Grotesque"/>
                <a:sym typeface="Bricolage Grotesque"/>
              </a:rPr>
              <a:t>Making the Business Case</a:t>
            </a:r>
            <a:endParaRPr sz="4400">
              <a:solidFill>
                <a:schemeClr val="lt1"/>
              </a:solidFill>
              <a:latin typeface="Bricolage Grotesque"/>
              <a:ea typeface="Bricolage Grotesque"/>
              <a:cs typeface="Bricolage Grotesque"/>
              <a:sym typeface="Bricolage Grotesque"/>
            </a:endParaRPr>
          </a:p>
        </p:txBody>
      </p:sp>
      <p:sp>
        <p:nvSpPr>
          <p:cNvPr id="65" name="Google Shape;65;p14"/>
          <p:cNvSpPr txBox="1"/>
          <p:nvPr/>
        </p:nvSpPr>
        <p:spPr>
          <a:xfrm>
            <a:off x="989100" y="2369750"/>
            <a:ext cx="6310500" cy="264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400">
                <a:solidFill>
                  <a:srgbClr val="B2D300"/>
                </a:solidFill>
                <a:latin typeface="Work Sans"/>
                <a:ea typeface="Work Sans"/>
                <a:cs typeface="Work Sans"/>
                <a:sym typeface="Work Sans"/>
              </a:rPr>
              <a:t>Employee Engagement on</a:t>
            </a:r>
            <a:endParaRPr sz="3400">
              <a:solidFill>
                <a:srgbClr val="B2D300"/>
              </a:solidFill>
              <a:latin typeface="Work Sans"/>
              <a:ea typeface="Work Sans"/>
              <a:cs typeface="Work Sans"/>
              <a:sym typeface="Work Sans"/>
            </a:endParaRPr>
          </a:p>
          <a:p>
            <a:pPr indent="0" lvl="0" marL="0" rtl="0" algn="r">
              <a:spcBef>
                <a:spcPts val="0"/>
              </a:spcBef>
              <a:spcAft>
                <a:spcPts val="0"/>
              </a:spcAft>
              <a:buClr>
                <a:schemeClr val="dk1"/>
              </a:buClr>
              <a:buSzPts val="1100"/>
              <a:buFont typeface="Arial"/>
              <a:buNone/>
            </a:pPr>
            <a:r>
              <a:rPr lang="en" sz="3400">
                <a:solidFill>
                  <a:srgbClr val="B2D300"/>
                </a:solidFill>
                <a:latin typeface="Work Sans"/>
                <a:ea typeface="Work Sans"/>
                <a:cs typeface="Work Sans"/>
                <a:sym typeface="Work Sans"/>
              </a:rPr>
              <a:t>Food Loss &amp; Waste</a:t>
            </a:r>
            <a:endParaRPr sz="3400">
              <a:solidFill>
                <a:srgbClr val="B2D300"/>
              </a:solidFill>
              <a:latin typeface="Work Sans"/>
              <a:ea typeface="Work Sans"/>
              <a:cs typeface="Work Sans"/>
              <a:sym typeface="Work Sans"/>
            </a:endParaRPr>
          </a:p>
        </p:txBody>
      </p:sp>
      <p:sp>
        <p:nvSpPr>
          <p:cNvPr id="66" name="Google Shape;66;p14"/>
          <p:cNvSpPr txBox="1"/>
          <p:nvPr/>
        </p:nvSpPr>
        <p:spPr>
          <a:xfrm>
            <a:off x="7424850" y="591399"/>
            <a:ext cx="1507800" cy="1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50">
                <a:solidFill>
                  <a:schemeClr val="lt1"/>
                </a:solidFill>
                <a:latin typeface="Work Sans"/>
                <a:ea typeface="Work Sans"/>
                <a:cs typeface="Work Sans"/>
                <a:sym typeface="Work Sans"/>
              </a:rPr>
              <a:t>usfoodwastepact.org</a:t>
            </a:r>
            <a:endParaRPr sz="950">
              <a:solidFill>
                <a:schemeClr val="lt1"/>
              </a:solidFill>
              <a:latin typeface="Work Sans"/>
              <a:ea typeface="Work Sans"/>
              <a:cs typeface="Work Sans"/>
              <a:sym typeface="Work Sans"/>
            </a:endParaRPr>
          </a:p>
          <a:p>
            <a:pPr indent="0" lvl="0" marL="0" rtl="0" algn="l">
              <a:spcBef>
                <a:spcPts val="0"/>
              </a:spcBef>
              <a:spcAft>
                <a:spcPts val="0"/>
              </a:spcAft>
              <a:buNone/>
            </a:pPr>
            <a:r>
              <a:t/>
            </a:r>
            <a:endParaRPr sz="1800">
              <a:solidFill>
                <a:schemeClr val="dk2"/>
              </a:solidFill>
            </a:endParaRPr>
          </a:p>
        </p:txBody>
      </p:sp>
      <p:pic>
        <p:nvPicPr>
          <p:cNvPr id="67" name="Google Shape;67;p14"/>
          <p:cNvPicPr preferRelativeResize="0"/>
          <p:nvPr/>
        </p:nvPicPr>
        <p:blipFill>
          <a:blip r:embed="rId3">
            <a:alphaModFix/>
          </a:blip>
          <a:stretch>
            <a:fillRect/>
          </a:stretch>
        </p:blipFill>
        <p:spPr>
          <a:xfrm>
            <a:off x="6882175" y="239725"/>
            <a:ext cx="1879151" cy="401400"/>
          </a:xfrm>
          <a:prstGeom prst="rect">
            <a:avLst/>
          </a:prstGeom>
          <a:noFill/>
          <a:ln>
            <a:noFill/>
          </a:ln>
        </p:spPr>
      </p:pic>
      <p:sp>
        <p:nvSpPr>
          <p:cNvPr id="68" name="Google Shape;68;p14"/>
          <p:cNvSpPr txBox="1"/>
          <p:nvPr/>
        </p:nvSpPr>
        <p:spPr>
          <a:xfrm>
            <a:off x="1084000" y="4669300"/>
            <a:ext cx="6107100" cy="268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900">
                <a:solidFill>
                  <a:srgbClr val="EEEEEE"/>
                </a:solidFill>
                <a:latin typeface="Work Sans"/>
                <a:ea typeface="Work Sans"/>
                <a:cs typeface="Work Sans"/>
                <a:sym typeface="Work Sans"/>
              </a:rPr>
              <a:t>These materials were produced by TripleWin Advisory for the U.S. Food Waste Pact</a:t>
            </a:r>
            <a:endParaRPr sz="900">
              <a:solidFill>
                <a:srgbClr val="EEEEEE"/>
              </a:solidFill>
              <a:latin typeface="Work Sans"/>
              <a:ea typeface="Work Sans"/>
              <a:cs typeface="Work Sans"/>
              <a:sym typeface="Work Sans"/>
            </a:endParaRPr>
          </a:p>
          <a:p>
            <a:pPr indent="0" lvl="0" marL="0" rtl="0" algn="r">
              <a:spcBef>
                <a:spcPts val="0"/>
              </a:spcBef>
              <a:spcAft>
                <a:spcPts val="0"/>
              </a:spcAft>
              <a:buNone/>
            </a:pPr>
            <a:r>
              <a:t/>
            </a:r>
            <a:endParaRPr sz="1800">
              <a:solidFill>
                <a:srgbClr val="EEEEEE"/>
              </a:solidFill>
            </a:endParaRPr>
          </a:p>
        </p:txBody>
      </p:sp>
      <p:sp>
        <p:nvSpPr>
          <p:cNvPr id="69" name="Google Shape;69;p14"/>
          <p:cNvSpPr txBox="1"/>
          <p:nvPr/>
        </p:nvSpPr>
        <p:spPr>
          <a:xfrm>
            <a:off x="5027525" y="4862250"/>
            <a:ext cx="404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70" name="Google Shape;70;p14"/>
          <p:cNvPicPr preferRelativeResize="0"/>
          <p:nvPr/>
        </p:nvPicPr>
        <p:blipFill>
          <a:blip r:embed="rId4">
            <a:alphaModFix/>
          </a:blip>
          <a:stretch>
            <a:fillRect/>
          </a:stretch>
        </p:blipFill>
        <p:spPr>
          <a:xfrm>
            <a:off x="7233340" y="4669298"/>
            <a:ext cx="1699309" cy="268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1" name="Google Shape;191;p23"/>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2" name="Google Shape;192;p23"/>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3" name="Google Shape;193;p23"/>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4" name="Google Shape;194;p23"/>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5" name="Google Shape;195;p23"/>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6" name="Google Shape;196;p23"/>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7" name="Google Shape;197;p23"/>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8" name="Google Shape;198;p23"/>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3"/>
          <p:cNvSpPr txBox="1"/>
          <p:nvPr>
            <p:ph type="ctrTitle"/>
          </p:nvPr>
        </p:nvSpPr>
        <p:spPr>
          <a:xfrm>
            <a:off x="159300" y="287325"/>
            <a:ext cx="8520600" cy="9096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4D54"/>
                </a:solidFill>
              </a:rPr>
              <a:t>Engagement</a:t>
            </a:r>
            <a:r>
              <a:rPr lang="en">
                <a:solidFill>
                  <a:srgbClr val="114D54"/>
                </a:solidFill>
              </a:rPr>
              <a:t> </a:t>
            </a:r>
            <a:r>
              <a:rPr lang="en">
                <a:solidFill>
                  <a:srgbClr val="114D54"/>
                </a:solidFill>
              </a:rPr>
              <a:t>Implementation </a:t>
            </a:r>
            <a:r>
              <a:rPr lang="en">
                <a:solidFill>
                  <a:srgbClr val="114D54"/>
                </a:solidFill>
              </a:rPr>
              <a:t>Overview</a:t>
            </a:r>
            <a:endParaRPr>
              <a:solidFill>
                <a:srgbClr val="114D54"/>
              </a:solidFill>
            </a:endParaRPr>
          </a:p>
        </p:txBody>
      </p:sp>
      <p:sp>
        <p:nvSpPr>
          <p:cNvPr id="200" name="Google Shape;200;p23"/>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
        <p:nvSpPr>
          <p:cNvPr id="201" name="Google Shape;201;p23"/>
          <p:cNvSpPr/>
          <p:nvPr/>
        </p:nvSpPr>
        <p:spPr>
          <a:xfrm>
            <a:off x="667517" y="27746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txBox="1"/>
          <p:nvPr/>
        </p:nvSpPr>
        <p:spPr>
          <a:xfrm>
            <a:off x="88475" y="2963075"/>
            <a:ext cx="1150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Weeks 1-2</a:t>
            </a:r>
            <a:endParaRPr b="1" sz="1200">
              <a:latin typeface="Roboto"/>
              <a:ea typeface="Roboto"/>
              <a:cs typeface="Roboto"/>
              <a:sym typeface="Roboto"/>
            </a:endParaRPr>
          </a:p>
        </p:txBody>
      </p:sp>
      <p:sp>
        <p:nvSpPr>
          <p:cNvPr id="203" name="Google Shape;203;p23"/>
          <p:cNvSpPr txBox="1"/>
          <p:nvPr/>
        </p:nvSpPr>
        <p:spPr>
          <a:xfrm>
            <a:off x="511550" y="1349325"/>
            <a:ext cx="1867500" cy="12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Readiness Phase</a:t>
            </a:r>
            <a:endParaRPr b="1" sz="1000">
              <a:latin typeface="Roboto"/>
              <a:ea typeface="Roboto"/>
              <a:cs typeface="Roboto"/>
              <a:sym typeface="Roboto"/>
            </a:endParaRPr>
          </a:p>
          <a:p>
            <a:pPr indent="0" lvl="0" marL="0" rtl="0" algn="l">
              <a:spcBef>
                <a:spcPts val="0"/>
              </a:spcBef>
              <a:spcAft>
                <a:spcPts val="0"/>
              </a:spcAft>
              <a:buNone/>
            </a:pPr>
            <a:r>
              <a:t/>
            </a:r>
            <a:endParaRPr b="1" sz="3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Identify project lead and team members; assign roles and responsibilities and define competition incentives</a:t>
            </a:r>
            <a:endParaRPr b="1" sz="1000">
              <a:latin typeface="Roboto"/>
              <a:ea typeface="Roboto"/>
              <a:cs typeface="Roboto"/>
              <a:sym typeface="Roboto"/>
            </a:endParaRPr>
          </a:p>
        </p:txBody>
      </p:sp>
      <p:grpSp>
        <p:nvGrpSpPr>
          <p:cNvPr id="204" name="Google Shape;204;p23"/>
          <p:cNvGrpSpPr/>
          <p:nvPr/>
        </p:nvGrpSpPr>
        <p:grpSpPr>
          <a:xfrm>
            <a:off x="617670" y="2495265"/>
            <a:ext cx="92400" cy="411825"/>
            <a:chOff x="845575" y="2563700"/>
            <a:chExt cx="92400" cy="411825"/>
          </a:xfrm>
        </p:grpSpPr>
        <p:sp>
          <p:nvSpPr>
            <p:cNvPr id="205" name="Google Shape;205;p2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 name="Google Shape;206;p2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207" name="Google Shape;207;p23"/>
          <p:cNvGrpSpPr/>
          <p:nvPr/>
        </p:nvGrpSpPr>
        <p:grpSpPr>
          <a:xfrm>
            <a:off x="1429150" y="2445275"/>
            <a:ext cx="2098651" cy="1696727"/>
            <a:chOff x="1657750" y="2750075"/>
            <a:chExt cx="2098651" cy="1696727"/>
          </a:xfrm>
        </p:grpSpPr>
        <p:sp>
          <p:nvSpPr>
            <p:cNvPr id="208" name="Google Shape;208;p23"/>
            <p:cNvSpPr/>
            <p:nvPr/>
          </p:nvSpPr>
          <p:spPr>
            <a:xfrm>
              <a:off x="2191011" y="3079475"/>
              <a:ext cx="12948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txBox="1"/>
            <p:nvPr/>
          </p:nvSpPr>
          <p:spPr>
            <a:xfrm>
              <a:off x="1657750" y="2750075"/>
              <a:ext cx="1075500" cy="32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Weeks 3-5</a:t>
              </a:r>
              <a:endParaRPr b="1" sz="1200">
                <a:latin typeface="Roboto"/>
                <a:ea typeface="Roboto"/>
                <a:cs typeface="Roboto"/>
                <a:sym typeface="Roboto"/>
              </a:endParaRPr>
            </a:p>
          </p:txBody>
        </p:sp>
        <p:sp>
          <p:nvSpPr>
            <p:cNvPr id="210" name="Google Shape;210;p23"/>
            <p:cNvSpPr txBox="1"/>
            <p:nvPr/>
          </p:nvSpPr>
          <p:spPr>
            <a:xfrm>
              <a:off x="2073401"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Preparation</a:t>
              </a:r>
              <a:r>
                <a:rPr b="1" lang="en" sz="1000">
                  <a:latin typeface="Roboto"/>
                  <a:ea typeface="Roboto"/>
                  <a:cs typeface="Roboto"/>
                  <a:sym typeface="Roboto"/>
                </a:rPr>
                <a:t> Phase</a:t>
              </a:r>
              <a:endParaRPr b="1" sz="1000">
                <a:latin typeface="Roboto"/>
                <a:ea typeface="Roboto"/>
                <a:cs typeface="Roboto"/>
                <a:sym typeface="Roboto"/>
              </a:endParaRPr>
            </a:p>
            <a:p>
              <a:pPr indent="0" lvl="0" marL="0" rtl="0" algn="l">
                <a:spcBef>
                  <a:spcPts val="0"/>
                </a:spcBef>
                <a:spcAft>
                  <a:spcPts val="0"/>
                </a:spcAft>
                <a:buNone/>
              </a:pPr>
              <a:r>
                <a:t/>
              </a:r>
              <a:endParaRPr b="1" sz="3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Show training video, </a:t>
              </a:r>
              <a:endParaRPr sz="10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conduct Gemba walk(s) and prepare competition materials </a:t>
              </a:r>
              <a:endParaRPr sz="1000">
                <a:latin typeface="Roboto"/>
                <a:ea typeface="Roboto"/>
                <a:cs typeface="Roboto"/>
                <a:sym typeface="Roboto"/>
              </a:endParaRPr>
            </a:p>
          </p:txBody>
        </p:sp>
        <p:grpSp>
          <p:nvGrpSpPr>
            <p:cNvPr id="211" name="Google Shape;211;p23"/>
            <p:cNvGrpSpPr/>
            <p:nvPr/>
          </p:nvGrpSpPr>
          <p:grpSpPr>
            <a:xfrm rot="10800000">
              <a:off x="2149293" y="3079467"/>
              <a:ext cx="92400" cy="411825"/>
              <a:chOff x="2072481" y="2563700"/>
              <a:chExt cx="92400" cy="411825"/>
            </a:xfrm>
          </p:grpSpPr>
          <p:cxnSp>
            <p:nvCxnSpPr>
              <p:cNvPr id="212" name="Google Shape;212;p23"/>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3" name="Google Shape;213;p23"/>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4" name="Google Shape;214;p23"/>
          <p:cNvSpPr/>
          <p:nvPr/>
        </p:nvSpPr>
        <p:spPr>
          <a:xfrm>
            <a:off x="3257117" y="27746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txBox="1"/>
          <p:nvPr/>
        </p:nvSpPr>
        <p:spPr>
          <a:xfrm>
            <a:off x="2631726" y="2908175"/>
            <a:ext cx="12435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Weeks 6-10</a:t>
            </a:r>
            <a:endParaRPr b="1" sz="1200">
              <a:latin typeface="Roboto"/>
              <a:ea typeface="Roboto"/>
              <a:cs typeface="Roboto"/>
              <a:sym typeface="Roboto"/>
            </a:endParaRPr>
          </a:p>
        </p:txBody>
      </p:sp>
      <p:sp>
        <p:nvSpPr>
          <p:cNvPr id="216" name="Google Shape;216;p23"/>
          <p:cNvSpPr txBox="1"/>
          <p:nvPr/>
        </p:nvSpPr>
        <p:spPr>
          <a:xfrm>
            <a:off x="3120950" y="1349325"/>
            <a:ext cx="1755900" cy="12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Competition</a:t>
            </a:r>
            <a:r>
              <a:rPr b="1" lang="en" sz="1000">
                <a:latin typeface="Roboto"/>
                <a:ea typeface="Roboto"/>
                <a:cs typeface="Roboto"/>
                <a:sym typeface="Roboto"/>
              </a:rPr>
              <a:t> Phase</a:t>
            </a:r>
            <a:endParaRPr b="1" sz="1000">
              <a:latin typeface="Roboto"/>
              <a:ea typeface="Roboto"/>
              <a:cs typeface="Roboto"/>
              <a:sym typeface="Roboto"/>
            </a:endParaRPr>
          </a:p>
          <a:p>
            <a:pPr indent="0" lvl="0" marL="0" rtl="0" algn="l">
              <a:spcBef>
                <a:spcPts val="0"/>
              </a:spcBef>
              <a:spcAft>
                <a:spcPts val="0"/>
              </a:spcAft>
              <a:buNone/>
            </a:pPr>
            <a:r>
              <a:t/>
            </a:r>
            <a:endParaRPr b="1" sz="3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Execute weekly messaging updates, collect employee ideas and update Opportunity Register</a:t>
            </a:r>
            <a:endParaRPr b="1" sz="1000">
              <a:latin typeface="Roboto"/>
              <a:ea typeface="Roboto"/>
              <a:cs typeface="Roboto"/>
              <a:sym typeface="Roboto"/>
            </a:endParaRPr>
          </a:p>
        </p:txBody>
      </p:sp>
      <p:grpSp>
        <p:nvGrpSpPr>
          <p:cNvPr id="217" name="Google Shape;217;p23"/>
          <p:cNvGrpSpPr/>
          <p:nvPr/>
        </p:nvGrpSpPr>
        <p:grpSpPr>
          <a:xfrm>
            <a:off x="3207270" y="2495265"/>
            <a:ext cx="92400" cy="411825"/>
            <a:chOff x="845575" y="2563700"/>
            <a:chExt cx="92400" cy="411825"/>
          </a:xfrm>
        </p:grpSpPr>
        <p:sp>
          <p:nvSpPr>
            <p:cNvPr id="218" name="Google Shape;218;p2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2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220" name="Google Shape;220;p23"/>
          <p:cNvGrpSpPr/>
          <p:nvPr/>
        </p:nvGrpSpPr>
        <p:grpSpPr>
          <a:xfrm>
            <a:off x="3853800" y="2386050"/>
            <a:ext cx="2265797" cy="1755952"/>
            <a:chOff x="4082400" y="2690850"/>
            <a:chExt cx="2265797" cy="1755952"/>
          </a:xfrm>
        </p:grpSpPr>
        <p:sp>
          <p:nvSpPr>
            <p:cNvPr id="221" name="Google Shape;221;p23"/>
            <p:cNvSpPr/>
            <p:nvPr/>
          </p:nvSpPr>
          <p:spPr>
            <a:xfrm>
              <a:off x="4780421" y="3079475"/>
              <a:ext cx="12948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23"/>
            <p:cNvGrpSpPr/>
            <p:nvPr/>
          </p:nvGrpSpPr>
          <p:grpSpPr>
            <a:xfrm rot="10800000">
              <a:off x="4737413" y="3079467"/>
              <a:ext cx="92400" cy="411825"/>
              <a:chOff x="2070100" y="2563700"/>
              <a:chExt cx="92400" cy="411825"/>
            </a:xfrm>
          </p:grpSpPr>
          <p:cxnSp>
            <p:nvCxnSpPr>
              <p:cNvPr id="223" name="Google Shape;223;p2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24" name="Google Shape;224;p2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23"/>
            <p:cNvSpPr txBox="1"/>
            <p:nvPr/>
          </p:nvSpPr>
          <p:spPr>
            <a:xfrm>
              <a:off x="4082400" y="2690850"/>
              <a:ext cx="16323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Weeks 11 to 14</a:t>
              </a:r>
              <a:endParaRPr b="1" sz="1200">
                <a:latin typeface="Roboto"/>
                <a:ea typeface="Roboto"/>
                <a:cs typeface="Roboto"/>
                <a:sym typeface="Roboto"/>
              </a:endParaRPr>
            </a:p>
          </p:txBody>
        </p:sp>
        <p:sp>
          <p:nvSpPr>
            <p:cNvPr id="226" name="Google Shape;226;p23"/>
            <p:cNvSpPr txBox="1"/>
            <p:nvPr/>
          </p:nvSpPr>
          <p:spPr>
            <a:xfrm>
              <a:off x="466519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Piloting the Idea Phase</a:t>
              </a:r>
              <a:endParaRPr b="1" sz="1000">
                <a:latin typeface="Roboto"/>
                <a:ea typeface="Roboto"/>
                <a:cs typeface="Roboto"/>
                <a:sym typeface="Roboto"/>
              </a:endParaRPr>
            </a:p>
            <a:p>
              <a:pPr indent="0" lvl="0" marL="0" rtl="0" algn="l">
                <a:spcBef>
                  <a:spcPts val="0"/>
                </a:spcBef>
                <a:spcAft>
                  <a:spcPts val="0"/>
                </a:spcAft>
                <a:buNone/>
              </a:pPr>
              <a:r>
                <a:t/>
              </a:r>
              <a:endParaRPr b="1" sz="3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Choose the idea to be tested, conduct the before/after audit, analyze the </a:t>
              </a:r>
              <a:r>
                <a:rPr lang="en" sz="1000">
                  <a:latin typeface="Roboto"/>
                  <a:ea typeface="Roboto"/>
                  <a:cs typeface="Roboto"/>
                  <a:sym typeface="Roboto"/>
                </a:rPr>
                <a:t>results</a:t>
              </a:r>
              <a:endParaRPr b="1" sz="1000">
                <a:latin typeface="Roboto"/>
                <a:ea typeface="Roboto"/>
                <a:cs typeface="Roboto"/>
                <a:sym typeface="Roboto"/>
              </a:endParaRPr>
            </a:p>
          </p:txBody>
        </p:sp>
      </p:grpSp>
      <p:sp>
        <p:nvSpPr>
          <p:cNvPr id="227" name="Google Shape;227;p23"/>
          <p:cNvSpPr/>
          <p:nvPr/>
        </p:nvSpPr>
        <p:spPr>
          <a:xfrm>
            <a:off x="5846525" y="2774675"/>
            <a:ext cx="12948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23"/>
          <p:cNvGrpSpPr/>
          <p:nvPr/>
        </p:nvGrpSpPr>
        <p:grpSpPr>
          <a:xfrm>
            <a:off x="5802794" y="2495265"/>
            <a:ext cx="92400" cy="411825"/>
            <a:chOff x="845575" y="2563700"/>
            <a:chExt cx="92400" cy="411825"/>
          </a:xfrm>
        </p:grpSpPr>
        <p:cxnSp>
          <p:nvCxnSpPr>
            <p:cNvPr id="229" name="Google Shape;229;p2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30" name="Google Shape;230;p2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23"/>
          <p:cNvSpPr txBox="1"/>
          <p:nvPr/>
        </p:nvSpPr>
        <p:spPr>
          <a:xfrm>
            <a:off x="5297000" y="2907100"/>
            <a:ext cx="11040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Weeks 15-16</a:t>
            </a:r>
            <a:endParaRPr b="1" sz="1200">
              <a:latin typeface="Roboto"/>
              <a:ea typeface="Roboto"/>
              <a:cs typeface="Roboto"/>
              <a:sym typeface="Roboto"/>
            </a:endParaRPr>
          </a:p>
        </p:txBody>
      </p:sp>
      <p:sp>
        <p:nvSpPr>
          <p:cNvPr id="232" name="Google Shape;232;p23"/>
          <p:cNvSpPr txBox="1"/>
          <p:nvPr/>
        </p:nvSpPr>
        <p:spPr>
          <a:xfrm>
            <a:off x="5738125" y="1349325"/>
            <a:ext cx="1683000" cy="12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Celebrating the Pilot</a:t>
            </a:r>
            <a:endParaRPr b="1" sz="1000">
              <a:latin typeface="Roboto"/>
              <a:ea typeface="Roboto"/>
              <a:cs typeface="Roboto"/>
              <a:sym typeface="Roboto"/>
            </a:endParaRPr>
          </a:p>
          <a:p>
            <a:pPr indent="0" lvl="0" marL="0" rtl="0" algn="l">
              <a:spcBef>
                <a:spcPts val="0"/>
              </a:spcBef>
              <a:spcAft>
                <a:spcPts val="0"/>
              </a:spcAft>
              <a:buNone/>
            </a:pPr>
            <a:r>
              <a:t/>
            </a:r>
            <a:endParaRPr b="1" sz="3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Document and share results, celebrate the project success and employee engagement</a:t>
            </a:r>
            <a:endParaRPr b="1" sz="1000">
              <a:latin typeface="Roboto"/>
              <a:ea typeface="Roboto"/>
              <a:cs typeface="Roboto"/>
              <a:sym typeface="Roboto"/>
            </a:endParaRPr>
          </a:p>
        </p:txBody>
      </p:sp>
      <p:grpSp>
        <p:nvGrpSpPr>
          <p:cNvPr id="233" name="Google Shape;233;p23"/>
          <p:cNvGrpSpPr/>
          <p:nvPr/>
        </p:nvGrpSpPr>
        <p:grpSpPr>
          <a:xfrm>
            <a:off x="6689226" y="2397800"/>
            <a:ext cx="2424798" cy="1744200"/>
            <a:chOff x="6917826" y="2702600"/>
            <a:chExt cx="2424798" cy="1744200"/>
          </a:xfrm>
        </p:grpSpPr>
        <p:sp>
          <p:nvSpPr>
            <p:cNvPr id="234" name="Google Shape;234;p23"/>
            <p:cNvSpPr/>
            <p:nvPr/>
          </p:nvSpPr>
          <p:spPr>
            <a:xfrm>
              <a:off x="7369824" y="3079475"/>
              <a:ext cx="1972800" cy="133500"/>
            </a:xfrm>
            <a:prstGeom prst="rect">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23"/>
            <p:cNvGrpSpPr/>
            <p:nvPr/>
          </p:nvGrpSpPr>
          <p:grpSpPr>
            <a:xfrm rot="10800000">
              <a:off x="7328221" y="3079467"/>
              <a:ext cx="92400" cy="411825"/>
              <a:chOff x="2070100" y="2563700"/>
              <a:chExt cx="92400" cy="411825"/>
            </a:xfrm>
          </p:grpSpPr>
          <p:cxnSp>
            <p:nvCxnSpPr>
              <p:cNvPr id="236" name="Google Shape;236;p2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37" name="Google Shape;237;p2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23"/>
            <p:cNvSpPr txBox="1"/>
            <p:nvPr/>
          </p:nvSpPr>
          <p:spPr>
            <a:xfrm>
              <a:off x="6917826" y="2702600"/>
              <a:ext cx="913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Ongoing</a:t>
              </a:r>
              <a:endParaRPr b="1" sz="1200">
                <a:latin typeface="Roboto"/>
                <a:ea typeface="Roboto"/>
                <a:cs typeface="Roboto"/>
                <a:sym typeface="Roboto"/>
              </a:endParaRPr>
            </a:p>
          </p:txBody>
        </p:sp>
        <p:sp>
          <p:nvSpPr>
            <p:cNvPr id="239" name="Google Shape;239;p23"/>
            <p:cNvSpPr txBox="1"/>
            <p:nvPr/>
          </p:nvSpPr>
          <p:spPr>
            <a:xfrm>
              <a:off x="7256975" y="3503000"/>
              <a:ext cx="20382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Continuous Improvement</a:t>
              </a:r>
              <a:endParaRPr b="1" sz="1000">
                <a:latin typeface="Roboto"/>
                <a:ea typeface="Roboto"/>
                <a:cs typeface="Roboto"/>
                <a:sym typeface="Roboto"/>
              </a:endParaRPr>
            </a:p>
            <a:p>
              <a:pPr indent="0" lvl="0" marL="0" rtl="0" algn="l">
                <a:spcBef>
                  <a:spcPts val="0"/>
                </a:spcBef>
                <a:spcAft>
                  <a:spcPts val="0"/>
                </a:spcAft>
                <a:buNone/>
              </a:pPr>
              <a:r>
                <a:t/>
              </a:r>
              <a:endParaRPr b="1" sz="300">
                <a:latin typeface="Roboto"/>
                <a:ea typeface="Roboto"/>
                <a:cs typeface="Roboto"/>
                <a:sym typeface="Roboto"/>
              </a:endParaRPr>
            </a:p>
            <a:p>
              <a:pPr indent="0" lvl="0" marL="0" rtl="0" algn="l">
                <a:spcBef>
                  <a:spcPts val="0"/>
                </a:spcBef>
                <a:spcAft>
                  <a:spcPts val="1600"/>
                </a:spcAft>
                <a:buNone/>
              </a:pPr>
              <a:r>
                <a:rPr lang="en" sz="1000">
                  <a:latin typeface="Roboto"/>
                  <a:ea typeface="Roboto"/>
                  <a:cs typeface="Roboto"/>
                  <a:sym typeface="Roboto"/>
                </a:rPr>
                <a:t>Execute</a:t>
              </a:r>
              <a:r>
                <a:rPr lang="en" sz="1000">
                  <a:latin typeface="Roboto"/>
                  <a:ea typeface="Roboto"/>
                  <a:cs typeface="Roboto"/>
                  <a:sym typeface="Roboto"/>
                </a:rPr>
                <a:t> on prioritized employee ideas - starting with additional quick wins and moving into strategic investments</a:t>
              </a:r>
              <a:endParaRPr b="1" sz="1000">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5" name="Google Shape;245;p24"/>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6" name="Google Shape;246;p24"/>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7" name="Google Shape;247;p24"/>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8" name="Google Shape;248;p24"/>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9" name="Google Shape;249;p24"/>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50" name="Google Shape;250;p24"/>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51" name="Google Shape;251;p24"/>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52" name="Google Shape;252;p24"/>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4"/>
          <p:cNvSpPr txBox="1"/>
          <p:nvPr>
            <p:ph type="ctrTitle"/>
          </p:nvPr>
        </p:nvSpPr>
        <p:spPr>
          <a:xfrm>
            <a:off x="159300" y="287325"/>
            <a:ext cx="5162100" cy="9096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Investment Requirements </a:t>
            </a:r>
            <a:endParaRPr sz="2500">
              <a:solidFill>
                <a:srgbClr val="114D54"/>
              </a:solidFill>
            </a:endParaRPr>
          </a:p>
        </p:txBody>
      </p:sp>
      <p:graphicFrame>
        <p:nvGraphicFramePr>
          <p:cNvPr id="254" name="Google Shape;254;p24"/>
          <p:cNvGraphicFramePr/>
          <p:nvPr/>
        </p:nvGraphicFramePr>
        <p:xfrm>
          <a:off x="219075" y="983338"/>
          <a:ext cx="3000000" cy="3000000"/>
        </p:xfrm>
        <a:graphic>
          <a:graphicData uri="http://schemas.openxmlformats.org/drawingml/2006/table">
            <a:tbl>
              <a:tblPr>
                <a:noFill/>
                <a:tableStyleId>{77163455-27A9-4B77-B160-04BFDBBA222B}</a:tableStyleId>
              </a:tblPr>
              <a:tblGrid>
                <a:gridCol w="1056550"/>
                <a:gridCol w="1814350"/>
                <a:gridCol w="1215450"/>
                <a:gridCol w="4711800"/>
              </a:tblGrid>
              <a:tr h="142925">
                <a:tc rowSpan="2">
                  <a:txBody>
                    <a:bodyPr/>
                    <a:lstStyle/>
                    <a:p>
                      <a:pPr indent="0" lvl="0" marL="0" rtl="0" algn="l">
                        <a:spcBef>
                          <a:spcPts val="0"/>
                        </a:spcBef>
                        <a:spcAft>
                          <a:spcPts val="0"/>
                        </a:spcAft>
                        <a:buNone/>
                      </a:pPr>
                      <a:r>
                        <a:rPr b="1" lang="en" sz="800">
                          <a:solidFill>
                            <a:schemeClr val="lt1"/>
                          </a:solidFill>
                          <a:latin typeface="Work Sans"/>
                          <a:ea typeface="Work Sans"/>
                          <a:cs typeface="Work Sans"/>
                          <a:sym typeface="Work Sans"/>
                        </a:rPr>
                        <a:t>ENGAGEMENT ACTIVITIES</a:t>
                      </a:r>
                      <a:endParaRPr b="1" sz="800">
                        <a:solidFill>
                          <a:schemeClr val="lt1"/>
                        </a:solidFill>
                        <a:latin typeface="Work Sans"/>
                        <a:ea typeface="Work Sans"/>
                        <a:cs typeface="Work Sans"/>
                        <a:sym typeface="Work Sans"/>
                      </a:endParaRPr>
                    </a:p>
                  </a:txBody>
                  <a:tcPr marT="91425" marB="91425" marR="91425" marL="91425">
                    <a:solidFill>
                      <a:srgbClr val="114D54"/>
                    </a:solidFill>
                  </a:tcPr>
                </a:tc>
                <a:tc gridSpan="2">
                  <a:txBody>
                    <a:bodyPr/>
                    <a:lstStyle/>
                    <a:p>
                      <a:pPr indent="0" lvl="0" marL="0" rtl="0" algn="l">
                        <a:spcBef>
                          <a:spcPts val="0"/>
                        </a:spcBef>
                        <a:spcAft>
                          <a:spcPts val="0"/>
                        </a:spcAft>
                        <a:buNone/>
                      </a:pPr>
                      <a:r>
                        <a:rPr b="1" lang="en" sz="900">
                          <a:solidFill>
                            <a:schemeClr val="lt1"/>
                          </a:solidFill>
                          <a:latin typeface="Work Sans"/>
                          <a:ea typeface="Work Sans"/>
                          <a:cs typeface="Work Sans"/>
                          <a:sym typeface="Work Sans"/>
                        </a:rPr>
                        <a:t>COST TO IMPLEMENT</a:t>
                      </a:r>
                      <a:endParaRPr b="1" sz="900">
                        <a:solidFill>
                          <a:schemeClr val="lt1"/>
                        </a:solidFill>
                        <a:latin typeface="Work Sans"/>
                        <a:ea typeface="Work Sans"/>
                        <a:cs typeface="Work Sans"/>
                        <a:sym typeface="Work Sans"/>
                      </a:endParaRPr>
                    </a:p>
                  </a:txBody>
                  <a:tcPr marT="91425" marB="91425" marR="91425" marL="91425">
                    <a:solidFill>
                      <a:srgbClr val="114D54"/>
                    </a:solidFill>
                  </a:tcPr>
                </a:tc>
                <a:tc hMerge="1"/>
                <a:tc>
                  <a:txBody>
                    <a:bodyPr/>
                    <a:lstStyle/>
                    <a:p>
                      <a:pPr indent="0" lvl="0" marL="0" rtl="0" algn="l">
                        <a:spcBef>
                          <a:spcPts val="0"/>
                        </a:spcBef>
                        <a:spcAft>
                          <a:spcPts val="0"/>
                        </a:spcAft>
                        <a:buNone/>
                      </a:pPr>
                      <a:r>
                        <a:t/>
                      </a:r>
                      <a:endParaRPr b="1" sz="900">
                        <a:solidFill>
                          <a:schemeClr val="lt1"/>
                        </a:solidFill>
                        <a:latin typeface="Work Sans"/>
                        <a:ea typeface="Work Sans"/>
                        <a:cs typeface="Work Sans"/>
                        <a:sym typeface="Work Sans"/>
                      </a:endParaRPr>
                    </a:p>
                  </a:txBody>
                  <a:tcPr marT="91425" marB="91425" marR="91425" marL="91425">
                    <a:solidFill>
                      <a:srgbClr val="114D54"/>
                    </a:solidFill>
                  </a:tcPr>
                </a:tc>
              </a:tr>
              <a:tr h="100775">
                <a:tc vMerge="1"/>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Financial</a:t>
                      </a:r>
                      <a:endParaRPr sz="800">
                        <a:solidFill>
                          <a:srgbClr val="114D54"/>
                        </a:solidFill>
                        <a:latin typeface="Work Sans SemiBold"/>
                        <a:ea typeface="Work Sans SemiBold"/>
                        <a:cs typeface="Work Sans SemiBold"/>
                        <a:sym typeface="Work Sans SemiBold"/>
                      </a:endParaRPr>
                    </a:p>
                  </a:txBody>
                  <a:tcPr marT="91425" marB="91425" marR="91425" marL="91425">
                    <a:solidFill>
                      <a:srgbClr val="D0E0E3"/>
                    </a:solidFill>
                  </a:tcPr>
                </a:tc>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Personnel</a:t>
                      </a:r>
                      <a:endParaRPr sz="800">
                        <a:solidFill>
                          <a:srgbClr val="114D54"/>
                        </a:solidFill>
                        <a:latin typeface="Work Sans SemiBold"/>
                        <a:ea typeface="Work Sans SemiBold"/>
                        <a:cs typeface="Work Sans SemiBold"/>
                        <a:sym typeface="Work Sans SemiBold"/>
                      </a:endParaRPr>
                    </a:p>
                  </a:txBody>
                  <a:tcPr marT="91425" marB="91425" marR="91425" marL="91425">
                    <a:solidFill>
                      <a:srgbClr val="D0E0E3"/>
                    </a:solidFill>
                  </a:tcPr>
                </a:tc>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Time &amp; Activity</a:t>
                      </a:r>
                      <a:endParaRPr sz="800">
                        <a:solidFill>
                          <a:srgbClr val="114D54"/>
                        </a:solidFill>
                        <a:latin typeface="Work Sans SemiBold"/>
                        <a:ea typeface="Work Sans SemiBold"/>
                        <a:cs typeface="Work Sans SemiBold"/>
                        <a:sym typeface="Work Sans SemiBold"/>
                      </a:endParaRPr>
                    </a:p>
                  </a:txBody>
                  <a:tcPr marT="91425" marB="91425" marR="91425" marL="91425">
                    <a:solidFill>
                      <a:srgbClr val="D0E0E3"/>
                    </a:solidFill>
                  </a:tcPr>
                </a:tc>
              </a:tr>
              <a:tr h="381000">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FLW Education / Training</a:t>
                      </a:r>
                      <a:endParaRPr sz="800">
                        <a:solidFill>
                          <a:srgbClr val="114D54"/>
                        </a:solidFill>
                        <a:latin typeface="Work Sans SemiBold"/>
                        <a:ea typeface="Work Sans SemiBold"/>
                        <a:cs typeface="Work Sans SemiBold"/>
                        <a:sym typeface="Work Sans SemiBold"/>
                      </a:endParaRPr>
                    </a:p>
                  </a:txBody>
                  <a:tcPr marT="91425" marB="91425" marR="91425" marL="91425">
                    <a:solidFill>
                      <a:schemeClr val="lt1"/>
                    </a:solidFill>
                  </a:tcPr>
                </a:tc>
                <a:tc>
                  <a:txBody>
                    <a:bodyPr/>
                    <a:lstStyle/>
                    <a:p>
                      <a:pPr indent="-165100" lvl="0" marL="1714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None; Leverage existing USFWP training video assets</a:t>
                      </a:r>
                      <a:endParaRPr sz="800">
                        <a:solidFill>
                          <a:srgbClr val="114D54"/>
                        </a:solidFill>
                        <a:latin typeface="Work Sans"/>
                        <a:ea typeface="Work Sans"/>
                        <a:cs typeface="Work Sans"/>
                        <a:sym typeface="Work Sans"/>
                      </a:endParaRPr>
                    </a:p>
                  </a:txBody>
                  <a:tcPr marT="91425" marB="91425" marR="91425" marL="91425">
                    <a:solidFill>
                      <a:schemeClr val="lt1"/>
                    </a:solidFill>
                  </a:tcPr>
                </a:tc>
                <a:tc>
                  <a:txBody>
                    <a:bodyPr/>
                    <a:lstStyle/>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manager</a:t>
                      </a:r>
                      <a:endParaRPr sz="800">
                        <a:solidFill>
                          <a:srgbClr val="114D54"/>
                        </a:solidFill>
                        <a:latin typeface="Work Sans"/>
                        <a:ea typeface="Work Sans"/>
                        <a:cs typeface="Work Sans"/>
                        <a:sym typeface="Work Sans"/>
                      </a:endParaRPr>
                    </a:p>
                    <a:p>
                      <a:pPr indent="0" lvl="0" marL="0" rtl="0" algn="l">
                        <a:spcBef>
                          <a:spcPts val="0"/>
                        </a:spcBef>
                        <a:spcAft>
                          <a:spcPts val="0"/>
                        </a:spcAft>
                        <a:buNone/>
                      </a:pPr>
                      <a:r>
                        <a:t/>
                      </a:r>
                      <a:endParaRPr sz="800">
                        <a:solidFill>
                          <a:srgbClr val="114D54"/>
                        </a:solidFill>
                        <a:latin typeface="Work Sans"/>
                        <a:ea typeface="Work Sans"/>
                        <a:cs typeface="Work Sans"/>
                        <a:sym typeface="Work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800">
                          <a:solidFill>
                            <a:srgbClr val="114D54"/>
                          </a:solidFill>
                          <a:latin typeface="Work Sans"/>
                          <a:ea typeface="Work Sans"/>
                          <a:cs typeface="Work Sans"/>
                          <a:sym typeface="Work Sans"/>
                        </a:rPr>
                        <a:t>Employee Time</a:t>
                      </a:r>
                      <a:r>
                        <a:rPr lang="en" sz="800">
                          <a:solidFill>
                            <a:srgbClr val="114D54"/>
                          </a:solidFill>
                          <a:latin typeface="Work Sans"/>
                          <a:ea typeface="Work Sans"/>
                          <a:cs typeface="Work Sans"/>
                          <a:sym typeface="Work Sans"/>
                        </a:rPr>
                        <a:t>:  ~1 hour for set-up and delivery</a:t>
                      </a:r>
                      <a:endParaRPr sz="800">
                        <a:solidFill>
                          <a:srgbClr val="114D54"/>
                        </a:solidFill>
                        <a:latin typeface="Work Sans"/>
                        <a:ea typeface="Work Sans"/>
                        <a:cs typeface="Work Sans"/>
                        <a:sym typeface="Work Sans"/>
                      </a:endParaRPr>
                    </a:p>
                  </a:txBody>
                  <a:tcPr marT="91425" marB="91425" marR="91425" marL="91425">
                    <a:solidFill>
                      <a:schemeClr val="lt1"/>
                    </a:solidFill>
                  </a:tcPr>
                </a:tc>
              </a:tr>
              <a:tr h="381000">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Gemba Walk</a:t>
                      </a:r>
                      <a:endParaRPr sz="800">
                        <a:solidFill>
                          <a:srgbClr val="114D54"/>
                        </a:solidFill>
                        <a:latin typeface="Work Sans SemiBold"/>
                        <a:ea typeface="Work Sans SemiBold"/>
                        <a:cs typeface="Work Sans SemiBold"/>
                        <a:sym typeface="Work Sans SemiBold"/>
                      </a:endParaRPr>
                    </a:p>
                  </a:txBody>
                  <a:tcPr marT="91425" marB="91425" marR="91425" marL="91425">
                    <a:lnB cap="flat" cmpd="sng" w="9525">
                      <a:solidFill>
                        <a:srgbClr val="9E9E9E"/>
                      </a:solidFill>
                      <a:prstDash val="solid"/>
                      <a:round/>
                      <a:headEnd len="sm" w="sm" type="none"/>
                      <a:tailEnd len="sm" w="sm" type="none"/>
                    </a:lnB>
                    <a:solidFill>
                      <a:schemeClr val="lt1"/>
                    </a:solidFill>
                  </a:tcPr>
                </a:tc>
                <a:tc>
                  <a:txBody>
                    <a:bodyPr/>
                    <a:lstStyle/>
                    <a:p>
                      <a:pPr indent="-165100" lvl="0" marL="1714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Minimal, office supplies</a:t>
                      </a:r>
                      <a:endParaRPr sz="800">
                        <a:solidFill>
                          <a:srgbClr val="114D54"/>
                        </a:solidFill>
                        <a:latin typeface="Work Sans"/>
                        <a:ea typeface="Work Sans"/>
                        <a:cs typeface="Work Sans"/>
                        <a:sym typeface="Work Sans"/>
                      </a:endParaRPr>
                    </a:p>
                    <a:p>
                      <a:pPr indent="0" lvl="0" marL="0" rtl="0" algn="l">
                        <a:spcBef>
                          <a:spcPts val="0"/>
                        </a:spcBef>
                        <a:spcAft>
                          <a:spcPts val="0"/>
                        </a:spcAft>
                        <a:buNone/>
                      </a:pPr>
                      <a:r>
                        <a:t/>
                      </a:r>
                      <a:endParaRPr sz="800">
                        <a:solidFill>
                          <a:srgbClr val="114D54"/>
                        </a:solidFill>
                        <a:latin typeface="Work Sans"/>
                        <a:ea typeface="Work Sans"/>
                        <a:cs typeface="Work Sans"/>
                        <a:sym typeface="Work Sans"/>
                      </a:endParaRPr>
                    </a:p>
                  </a:txBody>
                  <a:tcPr marT="91425" marB="91425" marR="91425" marL="91425">
                    <a:lnB cap="flat" cmpd="sng" w="9525">
                      <a:solidFill>
                        <a:srgbClr val="9E9E9E"/>
                      </a:solidFill>
                      <a:prstDash val="solid"/>
                      <a:round/>
                      <a:headEnd len="sm" w="sm" type="none"/>
                      <a:tailEnd len="sm" w="sm" type="none"/>
                    </a:lnB>
                    <a:solidFill>
                      <a:schemeClr val="lt1"/>
                    </a:solidFill>
                  </a:tcPr>
                </a:tc>
                <a:tc>
                  <a:txBody>
                    <a:bodyPr/>
                    <a:lstStyle/>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Gemba team: </a:t>
                      </a:r>
                      <a:r>
                        <a:rPr lang="en" sz="800">
                          <a:solidFill>
                            <a:srgbClr val="114D54"/>
                          </a:solidFill>
                          <a:latin typeface="Work Sans"/>
                          <a:ea typeface="Work Sans"/>
                          <a:cs typeface="Work Sans"/>
                          <a:sym typeface="Work Sans"/>
                        </a:rPr>
                        <a:t>Up to 5 individuals</a:t>
                      </a:r>
                      <a:endParaRPr sz="800">
                        <a:solidFill>
                          <a:srgbClr val="114D54"/>
                        </a:solidFill>
                        <a:latin typeface="Work Sans"/>
                        <a:ea typeface="Work Sans"/>
                        <a:cs typeface="Work Sans"/>
                        <a:sym typeface="Work Sans"/>
                      </a:endParaRPr>
                    </a:p>
                  </a:txBody>
                  <a:tcPr marT="91425" marB="91425" marR="91425" marL="91425">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114D54"/>
                          </a:solidFill>
                          <a:latin typeface="Work Sans"/>
                          <a:ea typeface="Work Sans"/>
                          <a:cs typeface="Work Sans"/>
                          <a:sym typeface="Work Sans"/>
                        </a:rPr>
                        <a:t>Employee Time: 1-3 hours per walk per employee</a:t>
                      </a:r>
                      <a:endParaRPr sz="800">
                        <a:solidFill>
                          <a:srgbClr val="114D54"/>
                        </a:solidFill>
                        <a:latin typeface="Work Sans"/>
                        <a:ea typeface="Work Sans"/>
                        <a:cs typeface="Work Sans"/>
                        <a:sym typeface="Work Sans"/>
                      </a:endParaRPr>
                    </a:p>
                    <a:p>
                      <a:pPr indent="0" lvl="0" marL="0" rtl="0" algn="l">
                        <a:spcBef>
                          <a:spcPts val="0"/>
                        </a:spcBef>
                        <a:spcAft>
                          <a:spcPts val="0"/>
                        </a:spcAft>
                        <a:buNone/>
                      </a:pPr>
                      <a:r>
                        <a:rPr lang="en" sz="800">
                          <a:solidFill>
                            <a:srgbClr val="114D54"/>
                          </a:solidFill>
                          <a:latin typeface="Work Sans"/>
                          <a:ea typeface="Work Sans"/>
                          <a:cs typeface="Work Sans"/>
                          <a:sym typeface="Work Sans"/>
                        </a:rPr>
                        <a:t>Activities:</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Gemba walk conducted twice to ensure efficacy.</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Printing of Gemba assets (i.e., Best Practices, Key Elements FW Idea Record Forms)</a:t>
                      </a:r>
                      <a:endParaRPr sz="800">
                        <a:solidFill>
                          <a:srgbClr val="114D54"/>
                        </a:solidFill>
                        <a:latin typeface="Work Sans"/>
                        <a:ea typeface="Work Sans"/>
                        <a:cs typeface="Work Sans"/>
                        <a:sym typeface="Work Sans"/>
                      </a:endParaRPr>
                    </a:p>
                  </a:txBody>
                  <a:tcPr marT="91425" marB="91425" marR="91425" marL="91425">
                    <a:lnB cap="flat" cmpd="sng" w="9525">
                      <a:solidFill>
                        <a:srgbClr val="9E9E9E"/>
                      </a:solidFill>
                      <a:prstDash val="solid"/>
                      <a:round/>
                      <a:headEnd len="sm" w="sm" type="none"/>
                      <a:tailEnd len="sm" w="sm" type="none"/>
                    </a:lnB>
                    <a:solidFill>
                      <a:schemeClr val="lt1"/>
                    </a:solidFill>
                  </a:tcPr>
                </a:tc>
              </a:tr>
              <a:tr h="1158175">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Employee Competition</a:t>
                      </a:r>
                      <a:endParaRPr sz="800">
                        <a:solidFill>
                          <a:srgbClr val="114D54"/>
                        </a:solidFill>
                        <a:latin typeface="Work Sans SemiBold"/>
                        <a:ea typeface="Work Sans SemiBold"/>
                        <a:cs typeface="Work Sans SemiBold"/>
                        <a:sym typeface="Work Sans SemiBol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65100" lvl="0" marL="1714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Range of $500 to $1000 covering competition materials, weekly prizes, mid-competition incentives and end celebration. </a:t>
                      </a:r>
                      <a:endParaRPr sz="800">
                        <a:solidFill>
                          <a:srgbClr val="114D54"/>
                        </a:solidFill>
                        <a:latin typeface="Work Sans"/>
                        <a:ea typeface="Work Sans"/>
                        <a:cs typeface="Work Sans"/>
                        <a:sym typeface="Work Sans"/>
                      </a:endParaRPr>
                    </a:p>
                    <a:p>
                      <a:pPr indent="-165100" lvl="0" marL="1714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Total cost depends on employee mix &amp; numbers.</a:t>
                      </a:r>
                      <a:endParaRPr sz="800">
                        <a:solidFill>
                          <a:srgbClr val="114D54"/>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manager</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to 2 supervisors</a:t>
                      </a:r>
                      <a:endParaRPr sz="800">
                        <a:solidFill>
                          <a:srgbClr val="114D54"/>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114D54"/>
                          </a:solidFill>
                          <a:latin typeface="Work Sans"/>
                          <a:ea typeface="Work Sans"/>
                          <a:cs typeface="Work Sans"/>
                          <a:sym typeface="Work Sans"/>
                        </a:rPr>
                        <a:t>Employee</a:t>
                      </a:r>
                      <a:r>
                        <a:rPr lang="en" sz="800">
                          <a:solidFill>
                            <a:srgbClr val="114D54"/>
                          </a:solidFill>
                          <a:latin typeface="Work Sans"/>
                          <a:ea typeface="Work Sans"/>
                          <a:cs typeface="Work Sans"/>
                          <a:sym typeface="Work Sans"/>
                        </a:rPr>
                        <a:t> Time: </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Manager to manage assets: 1-3 hours per week x 5 weeks</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Supervisor to develop &amp; deliver pass-down messages: 30 minutes per week x 5 weeks</a:t>
                      </a:r>
                      <a:endParaRPr sz="800">
                        <a:solidFill>
                          <a:srgbClr val="114D54"/>
                        </a:solidFill>
                        <a:latin typeface="Work Sans"/>
                        <a:ea typeface="Work Sans"/>
                        <a:cs typeface="Work Sans"/>
                        <a:sym typeface="Work Sans"/>
                      </a:endParaRPr>
                    </a:p>
                    <a:p>
                      <a:pPr indent="0" lvl="0" marL="0" rtl="0" algn="l">
                        <a:spcBef>
                          <a:spcPts val="0"/>
                        </a:spcBef>
                        <a:spcAft>
                          <a:spcPts val="0"/>
                        </a:spcAft>
                        <a:buNone/>
                      </a:pPr>
                      <a:r>
                        <a:rPr lang="en" sz="800">
                          <a:solidFill>
                            <a:srgbClr val="114D54"/>
                          </a:solidFill>
                          <a:latin typeface="Work Sans"/>
                          <a:ea typeface="Work Sans"/>
                          <a:cs typeface="Work Sans"/>
                          <a:sym typeface="Work Sans"/>
                        </a:rPr>
                        <a:t>Activities</a:t>
                      </a:r>
                      <a:r>
                        <a:rPr lang="en" sz="800">
                          <a:solidFill>
                            <a:srgbClr val="114D54"/>
                          </a:solidFill>
                          <a:latin typeface="Work Sans"/>
                          <a:ea typeface="Work Sans"/>
                          <a:cs typeface="Work Sans"/>
                          <a:sym typeface="Work Sans"/>
                        </a:rPr>
                        <a:t>:</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Printing of Physical Competition Assets (i.e. Banner, Posters, Submission Slips Briefcase)</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Incentivisation purchases; gift cards, donuts, swag, etc.</a:t>
                      </a:r>
                      <a:endParaRPr sz="800">
                        <a:solidFill>
                          <a:srgbClr val="114D54"/>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800">
                          <a:solidFill>
                            <a:srgbClr val="114D54"/>
                          </a:solidFill>
                          <a:latin typeface="Work Sans SemiBold"/>
                          <a:ea typeface="Work Sans SemiBold"/>
                          <a:cs typeface="Work Sans SemiBold"/>
                          <a:sym typeface="Work Sans SemiBold"/>
                        </a:rPr>
                        <a:t>Piloting FLW Reduction Idea</a:t>
                      </a:r>
                      <a:endParaRPr sz="800">
                        <a:solidFill>
                          <a:srgbClr val="114D54"/>
                        </a:solidFill>
                        <a:latin typeface="Work Sans SemiBold"/>
                        <a:ea typeface="Work Sans SemiBold"/>
                        <a:cs typeface="Work Sans SemiBold"/>
                        <a:sym typeface="Work Sans SemiBol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65100" lvl="0" marL="1714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Minimal, office suppliers</a:t>
                      </a:r>
                      <a:endParaRPr sz="800">
                        <a:solidFill>
                          <a:srgbClr val="114D54"/>
                        </a:solidFill>
                        <a:latin typeface="Work Sans"/>
                        <a:ea typeface="Work Sans"/>
                        <a:cs typeface="Work Sans"/>
                        <a:sym typeface="Work Sans"/>
                      </a:endParaRPr>
                    </a:p>
                    <a:p>
                      <a:pPr indent="0" lvl="0" marL="0" rtl="0" algn="l">
                        <a:spcBef>
                          <a:spcPts val="0"/>
                        </a:spcBef>
                        <a:spcAft>
                          <a:spcPts val="0"/>
                        </a:spcAft>
                        <a:buNone/>
                      </a:pPr>
                      <a:r>
                        <a:t/>
                      </a:r>
                      <a:endParaRPr sz="800">
                        <a:solidFill>
                          <a:srgbClr val="114D54"/>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individual as measurement taker</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individual as a data aggregator</a:t>
                      </a:r>
                      <a:endParaRPr sz="800">
                        <a:solidFill>
                          <a:srgbClr val="114D54"/>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800">
                          <a:solidFill>
                            <a:srgbClr val="114D54"/>
                          </a:solidFill>
                          <a:latin typeface="Work Sans"/>
                          <a:ea typeface="Work Sans"/>
                          <a:cs typeface="Work Sans"/>
                          <a:sym typeface="Work Sans"/>
                        </a:rPr>
                        <a:t>Employee Time: </a:t>
                      </a:r>
                      <a:endParaRPr sz="800">
                        <a:solidFill>
                          <a:srgbClr val="114D54"/>
                        </a:solidFill>
                        <a:latin typeface="Work Sans"/>
                        <a:ea typeface="Work Sans"/>
                        <a:cs typeface="Work Sans"/>
                        <a:sym typeface="Work Sans"/>
                      </a:endParaRPr>
                    </a:p>
                    <a:p>
                      <a:pPr indent="-279400" lvl="0" marL="45720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measurement taker: 2-8 hours per day for length of pilot</a:t>
                      </a:r>
                      <a:endParaRPr sz="800">
                        <a:solidFill>
                          <a:srgbClr val="114D54"/>
                        </a:solidFill>
                        <a:latin typeface="Work Sans"/>
                        <a:ea typeface="Work Sans"/>
                        <a:cs typeface="Work Sans"/>
                        <a:sym typeface="Work Sans"/>
                      </a:endParaRPr>
                    </a:p>
                    <a:p>
                      <a:pPr indent="-279400" lvl="0" marL="45720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1 data aggregator: 1-2 hours per week for length of pilot</a:t>
                      </a:r>
                      <a:endParaRPr sz="800">
                        <a:solidFill>
                          <a:srgbClr val="114D54"/>
                        </a:solidFill>
                        <a:latin typeface="Work Sans"/>
                        <a:ea typeface="Work Sans"/>
                        <a:cs typeface="Work Sans"/>
                        <a:sym typeface="Work Sans"/>
                      </a:endParaRPr>
                    </a:p>
                    <a:p>
                      <a:pPr indent="0" lvl="0" marL="0" rtl="0" algn="l">
                        <a:spcBef>
                          <a:spcPts val="0"/>
                        </a:spcBef>
                        <a:spcAft>
                          <a:spcPts val="0"/>
                        </a:spcAft>
                        <a:buNone/>
                      </a:pPr>
                      <a:r>
                        <a:rPr lang="en" sz="800">
                          <a:solidFill>
                            <a:srgbClr val="114D54"/>
                          </a:solidFill>
                          <a:latin typeface="Work Sans"/>
                          <a:ea typeface="Work Sans"/>
                          <a:cs typeface="Work Sans"/>
                          <a:sym typeface="Work Sans"/>
                        </a:rPr>
                        <a:t>Activities:</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Printing of Audit Signage &amp; Audit Data Sheets</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Standard Operating Procedure (SOP) Training for key staff overseeing Food Waste Reduction pilot</a:t>
                      </a:r>
                      <a:endParaRPr sz="800">
                        <a:solidFill>
                          <a:srgbClr val="114D54"/>
                        </a:solidFill>
                        <a:latin typeface="Work Sans"/>
                        <a:ea typeface="Work Sans"/>
                        <a:cs typeface="Work Sans"/>
                        <a:sym typeface="Work Sans"/>
                      </a:endParaRPr>
                    </a:p>
                    <a:p>
                      <a:pPr indent="-165100" lvl="0" marL="285750" rtl="0" algn="l">
                        <a:spcBef>
                          <a:spcPts val="0"/>
                        </a:spcBef>
                        <a:spcAft>
                          <a:spcPts val="0"/>
                        </a:spcAft>
                        <a:buClr>
                          <a:srgbClr val="114D54"/>
                        </a:buClr>
                        <a:buSzPts val="800"/>
                        <a:buFont typeface="Work Sans"/>
                        <a:buChar char="●"/>
                      </a:pPr>
                      <a:r>
                        <a:rPr lang="en" sz="800">
                          <a:solidFill>
                            <a:srgbClr val="114D54"/>
                          </a:solidFill>
                          <a:latin typeface="Work Sans"/>
                          <a:ea typeface="Work Sans"/>
                          <a:cs typeface="Work Sans"/>
                          <a:sym typeface="Work Sans"/>
                        </a:rPr>
                        <a:t>Development of SOP for pilot FW reduction idea</a:t>
                      </a:r>
                      <a:endParaRPr sz="800">
                        <a:solidFill>
                          <a:srgbClr val="114D54"/>
                        </a:solidFill>
                        <a:latin typeface="Work Sans"/>
                        <a:ea typeface="Work Sans"/>
                        <a:cs typeface="Work Sans"/>
                        <a:sym typeface="Work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255" name="Google Shape;255;p24"/>
          <p:cNvSpPr/>
          <p:nvPr/>
        </p:nvSpPr>
        <p:spPr>
          <a:xfrm>
            <a:off x="8087350" y="58425"/>
            <a:ext cx="968100" cy="8208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14D54"/>
                </a:solidFill>
                <a:latin typeface="Work Sans"/>
                <a:ea typeface="Work Sans"/>
                <a:cs typeface="Work Sans"/>
                <a:sym typeface="Work Sans"/>
              </a:rPr>
              <a:t>Place Your Company Logo Here</a:t>
            </a:r>
            <a:endParaRPr sz="800">
              <a:solidFill>
                <a:srgbClr val="114D54"/>
              </a:solidFill>
              <a:latin typeface="Work Sans"/>
              <a:ea typeface="Work Sans"/>
              <a:cs typeface="Work Sans"/>
              <a:sym typeface="Wor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5"/>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1" name="Google Shape;261;p25"/>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2" name="Google Shape;262;p25"/>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3" name="Google Shape;263;p25"/>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4" name="Google Shape;264;p25"/>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5" name="Google Shape;265;p25"/>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6" name="Google Shape;266;p25"/>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7" name="Google Shape;267;p25"/>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8" name="Google Shape;268;p25"/>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25"/>
          <p:cNvSpPr txBox="1"/>
          <p:nvPr>
            <p:ph type="ctrTitle"/>
          </p:nvPr>
        </p:nvSpPr>
        <p:spPr>
          <a:xfrm>
            <a:off x="159300" y="287325"/>
            <a:ext cx="8520600" cy="9096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Next Steps Discussion</a:t>
            </a:r>
            <a:endParaRPr sz="2500">
              <a:solidFill>
                <a:srgbClr val="114D54"/>
              </a:solidFill>
            </a:endParaRPr>
          </a:p>
        </p:txBody>
      </p:sp>
      <p:sp>
        <p:nvSpPr>
          <p:cNvPr id="270" name="Google Shape;270;p25"/>
          <p:cNvSpPr txBox="1"/>
          <p:nvPr/>
        </p:nvSpPr>
        <p:spPr>
          <a:xfrm>
            <a:off x="252900" y="1388400"/>
            <a:ext cx="8639700" cy="3242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114D54"/>
              </a:buClr>
              <a:buSzPts val="1500"/>
              <a:buFont typeface="Work Sans"/>
              <a:buChar char="❖"/>
            </a:pPr>
            <a:r>
              <a:rPr lang="en" sz="1500">
                <a:solidFill>
                  <a:srgbClr val="114D54"/>
                </a:solidFill>
                <a:latin typeface="Work Sans"/>
                <a:ea typeface="Work Sans"/>
                <a:cs typeface="Work Sans"/>
                <a:sym typeface="Work Sans"/>
              </a:rPr>
              <a:t>What </a:t>
            </a:r>
            <a:r>
              <a:rPr lang="en" sz="1500">
                <a:solidFill>
                  <a:srgbClr val="114D54"/>
                </a:solidFill>
                <a:latin typeface="Work Sans"/>
                <a:ea typeface="Work Sans"/>
                <a:cs typeface="Work Sans"/>
                <a:sym typeface="Work Sans"/>
              </a:rPr>
              <a:t>questions</a:t>
            </a:r>
            <a:r>
              <a:rPr lang="en" sz="1500">
                <a:solidFill>
                  <a:srgbClr val="114D54"/>
                </a:solidFill>
                <a:latin typeface="Work Sans"/>
                <a:ea typeface="Work Sans"/>
                <a:cs typeface="Work Sans"/>
                <a:sym typeface="Work Sans"/>
              </a:rPr>
              <a:t> / </a:t>
            </a:r>
            <a:r>
              <a:rPr lang="en" sz="1500">
                <a:solidFill>
                  <a:srgbClr val="114D54"/>
                </a:solidFill>
                <a:latin typeface="Work Sans"/>
                <a:ea typeface="Work Sans"/>
                <a:cs typeface="Work Sans"/>
                <a:sym typeface="Work Sans"/>
              </a:rPr>
              <a:t>concerns do you have regarding FLW employee engagement? </a:t>
            </a:r>
            <a:endParaRPr sz="1500">
              <a:solidFill>
                <a:srgbClr val="114D54"/>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500">
              <a:solidFill>
                <a:srgbClr val="114D54"/>
              </a:solidFill>
              <a:latin typeface="Work Sans"/>
              <a:ea typeface="Work Sans"/>
              <a:cs typeface="Work Sans"/>
              <a:sym typeface="Work Sans"/>
            </a:endParaRPr>
          </a:p>
          <a:p>
            <a:pPr indent="-323850" lvl="0" marL="457200" rtl="0" algn="l">
              <a:lnSpc>
                <a:spcPct val="115000"/>
              </a:lnSpc>
              <a:spcBef>
                <a:spcPts val="0"/>
              </a:spcBef>
              <a:spcAft>
                <a:spcPts val="0"/>
              </a:spcAft>
              <a:buClr>
                <a:srgbClr val="114D54"/>
              </a:buClr>
              <a:buSzPts val="1500"/>
              <a:buFont typeface="Work Sans"/>
              <a:buChar char="❖"/>
            </a:pPr>
            <a:r>
              <a:rPr lang="en" sz="1500">
                <a:solidFill>
                  <a:srgbClr val="114D54"/>
                </a:solidFill>
                <a:latin typeface="Work Sans"/>
                <a:ea typeface="Work Sans"/>
                <a:cs typeface="Work Sans"/>
                <a:sym typeface="Work Sans"/>
              </a:rPr>
              <a:t>Do we need additional </a:t>
            </a:r>
            <a:r>
              <a:rPr lang="en" sz="1500">
                <a:solidFill>
                  <a:srgbClr val="114D54"/>
                </a:solidFill>
                <a:latin typeface="Work Sans"/>
                <a:ea typeface="Work Sans"/>
                <a:cs typeface="Work Sans"/>
                <a:sym typeface="Work Sans"/>
              </a:rPr>
              <a:t>stakeholder</a:t>
            </a:r>
            <a:r>
              <a:rPr lang="en" sz="1500">
                <a:solidFill>
                  <a:srgbClr val="114D54"/>
                </a:solidFill>
                <a:latin typeface="Work Sans"/>
                <a:ea typeface="Work Sans"/>
                <a:cs typeface="Work Sans"/>
                <a:sym typeface="Work Sans"/>
              </a:rPr>
              <a:t> engagement to move forward?</a:t>
            </a:r>
            <a:endParaRPr sz="1500">
              <a:solidFill>
                <a:srgbClr val="114D54"/>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500">
              <a:solidFill>
                <a:srgbClr val="114D54"/>
              </a:solidFill>
              <a:latin typeface="Work Sans"/>
              <a:ea typeface="Work Sans"/>
              <a:cs typeface="Work Sans"/>
              <a:sym typeface="Work Sans"/>
            </a:endParaRPr>
          </a:p>
          <a:p>
            <a:pPr indent="-323850" lvl="0" marL="457200" rtl="0" algn="l">
              <a:lnSpc>
                <a:spcPct val="115000"/>
              </a:lnSpc>
              <a:spcBef>
                <a:spcPts val="0"/>
              </a:spcBef>
              <a:spcAft>
                <a:spcPts val="0"/>
              </a:spcAft>
              <a:buClr>
                <a:srgbClr val="114D54"/>
              </a:buClr>
              <a:buSzPts val="1500"/>
              <a:buFont typeface="Work Sans"/>
              <a:buChar char="❖"/>
            </a:pPr>
            <a:r>
              <a:rPr lang="en" sz="1500">
                <a:solidFill>
                  <a:srgbClr val="114D54"/>
                </a:solidFill>
                <a:latin typeface="Work Sans"/>
                <a:ea typeface="Work Sans"/>
                <a:cs typeface="Work Sans"/>
                <a:sym typeface="Work Sans"/>
              </a:rPr>
              <a:t>What aspect(s) of FLW employee engagement are most applicable to our operations?</a:t>
            </a:r>
            <a:endParaRPr sz="1500">
              <a:solidFill>
                <a:srgbClr val="114D54"/>
              </a:solidFill>
              <a:latin typeface="Work Sans"/>
              <a:ea typeface="Work Sans"/>
              <a:cs typeface="Work Sans"/>
              <a:sym typeface="Work Sans"/>
            </a:endParaRPr>
          </a:p>
          <a:p>
            <a:pPr indent="-311150" lvl="1" marL="914400" rtl="0" algn="l">
              <a:lnSpc>
                <a:spcPct val="115000"/>
              </a:lnSpc>
              <a:spcBef>
                <a:spcPts val="0"/>
              </a:spcBef>
              <a:spcAft>
                <a:spcPts val="0"/>
              </a:spcAft>
              <a:buClr>
                <a:srgbClr val="114D54"/>
              </a:buClr>
              <a:buSzPts val="1300"/>
              <a:buFont typeface="Work Sans"/>
              <a:buChar char="➢"/>
            </a:pPr>
            <a:r>
              <a:rPr lang="en" sz="1300">
                <a:solidFill>
                  <a:srgbClr val="114D54"/>
                </a:solidFill>
                <a:latin typeface="Work Sans"/>
                <a:ea typeface="Work Sans"/>
                <a:cs typeface="Work Sans"/>
                <a:sym typeface="Work Sans"/>
              </a:rPr>
              <a:t>Employee Awareness Campaign &amp; Training</a:t>
            </a:r>
            <a:endParaRPr sz="1300">
              <a:solidFill>
                <a:srgbClr val="114D54"/>
              </a:solidFill>
              <a:latin typeface="Work Sans"/>
              <a:ea typeface="Work Sans"/>
              <a:cs typeface="Work Sans"/>
              <a:sym typeface="Work Sans"/>
            </a:endParaRPr>
          </a:p>
          <a:p>
            <a:pPr indent="-311150" lvl="1" marL="914400" rtl="0" algn="l">
              <a:lnSpc>
                <a:spcPct val="115000"/>
              </a:lnSpc>
              <a:spcBef>
                <a:spcPts val="0"/>
              </a:spcBef>
              <a:spcAft>
                <a:spcPts val="0"/>
              </a:spcAft>
              <a:buClr>
                <a:srgbClr val="114D54"/>
              </a:buClr>
              <a:buSzPts val="1300"/>
              <a:buFont typeface="Work Sans"/>
              <a:buChar char="➢"/>
            </a:pPr>
            <a:r>
              <a:rPr lang="en" sz="1300">
                <a:solidFill>
                  <a:srgbClr val="114D54"/>
                </a:solidFill>
                <a:latin typeface="Work Sans"/>
                <a:ea typeface="Work Sans"/>
                <a:cs typeface="Work Sans"/>
                <a:sym typeface="Work Sans"/>
              </a:rPr>
              <a:t>Direct Observation &amp; Feedback Gathering with Gemba Walks</a:t>
            </a:r>
            <a:endParaRPr sz="1300">
              <a:solidFill>
                <a:srgbClr val="114D54"/>
              </a:solidFill>
              <a:latin typeface="Work Sans"/>
              <a:ea typeface="Work Sans"/>
              <a:cs typeface="Work Sans"/>
              <a:sym typeface="Work Sans"/>
            </a:endParaRPr>
          </a:p>
          <a:p>
            <a:pPr indent="-311150" lvl="1" marL="914400" rtl="0" algn="l">
              <a:lnSpc>
                <a:spcPct val="115000"/>
              </a:lnSpc>
              <a:spcBef>
                <a:spcPts val="0"/>
              </a:spcBef>
              <a:spcAft>
                <a:spcPts val="0"/>
              </a:spcAft>
              <a:buClr>
                <a:srgbClr val="114D54"/>
              </a:buClr>
              <a:buSzPts val="1300"/>
              <a:buFont typeface="Work Sans"/>
              <a:buChar char="➢"/>
            </a:pPr>
            <a:r>
              <a:rPr lang="en" sz="1300">
                <a:solidFill>
                  <a:srgbClr val="114D54"/>
                </a:solidFill>
                <a:latin typeface="Work Sans"/>
                <a:ea typeface="Work Sans"/>
                <a:cs typeface="Work Sans"/>
                <a:sym typeface="Work Sans"/>
              </a:rPr>
              <a:t>Employee Idea Competition</a:t>
            </a:r>
            <a:endParaRPr sz="1300">
              <a:solidFill>
                <a:srgbClr val="114D54"/>
              </a:solidFill>
              <a:latin typeface="Work Sans"/>
              <a:ea typeface="Work Sans"/>
              <a:cs typeface="Work Sans"/>
              <a:sym typeface="Work Sans"/>
            </a:endParaRPr>
          </a:p>
          <a:p>
            <a:pPr indent="-311150" lvl="1" marL="914400" rtl="0" algn="l">
              <a:lnSpc>
                <a:spcPct val="115000"/>
              </a:lnSpc>
              <a:spcBef>
                <a:spcPts val="0"/>
              </a:spcBef>
              <a:spcAft>
                <a:spcPts val="0"/>
              </a:spcAft>
              <a:buClr>
                <a:srgbClr val="114D54"/>
              </a:buClr>
              <a:buSzPts val="1300"/>
              <a:buFont typeface="Work Sans"/>
              <a:buChar char="➢"/>
            </a:pPr>
            <a:r>
              <a:rPr lang="en" sz="1300">
                <a:solidFill>
                  <a:srgbClr val="114D54"/>
                </a:solidFill>
                <a:latin typeface="Work Sans"/>
                <a:ea typeface="Work Sans"/>
                <a:cs typeface="Work Sans"/>
                <a:sym typeface="Work Sans"/>
              </a:rPr>
              <a:t>Piloting a Food Waste Reduction Idea </a:t>
            </a:r>
            <a:endParaRPr sz="1300">
              <a:solidFill>
                <a:srgbClr val="114D54"/>
              </a:solidFill>
              <a:latin typeface="Work Sans"/>
              <a:ea typeface="Work Sans"/>
              <a:cs typeface="Work Sans"/>
              <a:sym typeface="Work Sans"/>
            </a:endParaRPr>
          </a:p>
          <a:p>
            <a:pPr indent="0" lvl="0" marL="457200" rtl="0" algn="l">
              <a:lnSpc>
                <a:spcPct val="115000"/>
              </a:lnSpc>
              <a:spcBef>
                <a:spcPts val="0"/>
              </a:spcBef>
              <a:spcAft>
                <a:spcPts val="0"/>
              </a:spcAft>
              <a:buNone/>
            </a:pPr>
            <a:r>
              <a:t/>
            </a:r>
            <a:endParaRPr sz="500">
              <a:solidFill>
                <a:srgbClr val="114D54"/>
              </a:solidFill>
              <a:latin typeface="Work Sans"/>
              <a:ea typeface="Work Sans"/>
              <a:cs typeface="Work Sans"/>
              <a:sym typeface="Work Sans"/>
            </a:endParaRPr>
          </a:p>
          <a:p>
            <a:pPr indent="-323850" lvl="0" marL="457200" rtl="0" algn="l">
              <a:lnSpc>
                <a:spcPct val="115000"/>
              </a:lnSpc>
              <a:spcBef>
                <a:spcPts val="0"/>
              </a:spcBef>
              <a:spcAft>
                <a:spcPts val="0"/>
              </a:spcAft>
              <a:buClr>
                <a:srgbClr val="114D54"/>
              </a:buClr>
              <a:buSzPts val="1500"/>
              <a:buFont typeface="Work Sans"/>
              <a:buChar char="❖"/>
            </a:pPr>
            <a:r>
              <a:rPr lang="en" sz="1500">
                <a:solidFill>
                  <a:srgbClr val="114D54"/>
                </a:solidFill>
                <a:latin typeface="Work Sans"/>
                <a:ea typeface="Work Sans"/>
                <a:cs typeface="Work Sans"/>
                <a:sym typeface="Work Sans"/>
              </a:rPr>
              <a:t>What FLW Employee Engagement </a:t>
            </a:r>
            <a:r>
              <a:rPr lang="en" sz="1500">
                <a:solidFill>
                  <a:srgbClr val="114D54"/>
                </a:solidFill>
                <a:latin typeface="Work Sans"/>
                <a:ea typeface="Work Sans"/>
                <a:cs typeface="Work Sans"/>
                <a:sym typeface="Work Sans"/>
              </a:rPr>
              <a:t>Tools </a:t>
            </a:r>
            <a:r>
              <a:rPr lang="en" sz="1500">
                <a:solidFill>
                  <a:srgbClr val="114D54"/>
                </a:solidFill>
                <a:latin typeface="Work Sans"/>
                <a:ea typeface="Work Sans"/>
                <a:cs typeface="Work Sans"/>
                <a:sym typeface="Work Sans"/>
              </a:rPr>
              <a:t>do we want to leverage?</a:t>
            </a:r>
            <a:endParaRPr sz="1500">
              <a:solidFill>
                <a:srgbClr val="114D54"/>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sz="500">
              <a:solidFill>
                <a:srgbClr val="114D54"/>
              </a:solidFill>
              <a:latin typeface="Work Sans"/>
              <a:ea typeface="Work Sans"/>
              <a:cs typeface="Work Sans"/>
              <a:sym typeface="Work Sans"/>
            </a:endParaRPr>
          </a:p>
          <a:p>
            <a:pPr indent="-323850" lvl="0" marL="457200" rtl="0" algn="l">
              <a:lnSpc>
                <a:spcPct val="100000"/>
              </a:lnSpc>
              <a:spcBef>
                <a:spcPts val="0"/>
              </a:spcBef>
              <a:spcAft>
                <a:spcPts val="0"/>
              </a:spcAft>
              <a:buClr>
                <a:srgbClr val="114D54"/>
              </a:buClr>
              <a:buSzPts val="1500"/>
              <a:buFont typeface="Work Sans"/>
              <a:buChar char="❖"/>
            </a:pPr>
            <a:r>
              <a:rPr lang="en" sz="1500">
                <a:solidFill>
                  <a:srgbClr val="114D54"/>
                </a:solidFill>
                <a:latin typeface="Work Sans"/>
                <a:ea typeface="Work Sans"/>
                <a:cs typeface="Work Sans"/>
                <a:sym typeface="Work Sans"/>
              </a:rPr>
              <a:t>When and a</a:t>
            </a:r>
            <a:r>
              <a:rPr lang="en" sz="1500">
                <a:solidFill>
                  <a:srgbClr val="114D54"/>
                </a:solidFill>
                <a:latin typeface="Work Sans"/>
                <a:ea typeface="Work Sans"/>
                <a:cs typeface="Work Sans"/>
                <a:sym typeface="Work Sans"/>
              </a:rPr>
              <a:t>t which site/location/plant do we want to first begin?</a:t>
            </a:r>
            <a:endParaRPr sz="1500">
              <a:solidFill>
                <a:srgbClr val="114D54"/>
              </a:solidFill>
              <a:latin typeface="Work Sans"/>
              <a:ea typeface="Work Sans"/>
              <a:cs typeface="Work Sans"/>
              <a:sym typeface="Work Sans"/>
            </a:endParaRPr>
          </a:p>
        </p:txBody>
      </p:sp>
      <p:sp>
        <p:nvSpPr>
          <p:cNvPr id="271" name="Google Shape;271;p25"/>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5626"/>
        </a:solidFill>
      </p:bgPr>
    </p:bg>
    <p:spTree>
      <p:nvGrpSpPr>
        <p:cNvPr id="275" name="Shape 275"/>
        <p:cNvGrpSpPr/>
        <p:nvPr/>
      </p:nvGrpSpPr>
      <p:grpSpPr>
        <a:xfrm>
          <a:off x="0" y="0"/>
          <a:ext cx="0" cy="0"/>
          <a:chOff x="0" y="0"/>
          <a:chExt cx="0" cy="0"/>
        </a:xfrm>
      </p:grpSpPr>
      <p:pic>
        <p:nvPicPr>
          <p:cNvPr id="276" name="Google Shape;276;p26"/>
          <p:cNvPicPr preferRelativeResize="0"/>
          <p:nvPr/>
        </p:nvPicPr>
        <p:blipFill rotWithShape="1">
          <a:blip r:embed="rId3">
            <a:alphaModFix/>
          </a:blip>
          <a:srcRect b="22522" l="0" r="0" t="0"/>
          <a:stretch/>
        </p:blipFill>
        <p:spPr>
          <a:xfrm>
            <a:off x="0" y="2061775"/>
            <a:ext cx="9144000" cy="3081725"/>
          </a:xfrm>
          <a:prstGeom prst="rect">
            <a:avLst/>
          </a:prstGeom>
          <a:noFill/>
          <a:ln>
            <a:noFill/>
          </a:ln>
        </p:spPr>
      </p:pic>
      <p:sp>
        <p:nvSpPr>
          <p:cNvPr id="277" name="Google Shape;277;p26"/>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
        <p:nvSpPr>
          <p:cNvPr id="278" name="Google Shape;278;p26"/>
          <p:cNvSpPr txBox="1"/>
          <p:nvPr>
            <p:ph type="title"/>
          </p:nvPr>
        </p:nvSpPr>
        <p:spPr>
          <a:xfrm>
            <a:off x="0" y="750600"/>
            <a:ext cx="91440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900">
                <a:solidFill>
                  <a:schemeClr val="lt1"/>
                </a:solidFill>
                <a:latin typeface="Bricolage Grotesque SemiBold"/>
                <a:ea typeface="Bricolage Grotesque SemiBold"/>
                <a:cs typeface="Bricolage Grotesque SemiBold"/>
                <a:sym typeface="Bricolage Grotesque SemiBold"/>
              </a:rPr>
              <a:t>THANK YOU!</a:t>
            </a:r>
            <a:endParaRPr sz="4900">
              <a:solidFill>
                <a:schemeClr val="lt1"/>
              </a:solidFill>
              <a:latin typeface="Bricolage Grotesque SemiBold"/>
              <a:ea typeface="Bricolage Grotesque SemiBold"/>
              <a:cs typeface="Bricolage Grotesque SemiBold"/>
              <a:sym typeface="Bricolage Grotesque SemiBold"/>
            </a:endParaRPr>
          </a:p>
        </p:txBody>
      </p:sp>
      <p:sp>
        <p:nvSpPr>
          <p:cNvPr id="279" name="Google Shape;279;p26"/>
          <p:cNvSpPr txBox="1"/>
          <p:nvPr/>
        </p:nvSpPr>
        <p:spPr>
          <a:xfrm>
            <a:off x="3287525" y="1576350"/>
            <a:ext cx="2826900" cy="8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Work Sans Medium"/>
                <a:ea typeface="Work Sans Medium"/>
                <a:cs typeface="Work Sans Medium"/>
                <a:sym typeface="Work Sans Medium"/>
              </a:rPr>
              <a:t>Your Name(s)</a:t>
            </a:r>
            <a:endParaRPr>
              <a:solidFill>
                <a:schemeClr val="lt1"/>
              </a:solidFill>
              <a:latin typeface="Work Sans Medium"/>
              <a:ea typeface="Work Sans Medium"/>
              <a:cs typeface="Work Sans Medium"/>
              <a:sym typeface="Work Sans Medium"/>
            </a:endParaRPr>
          </a:p>
          <a:p>
            <a:pPr indent="0" lvl="0" marL="0" rtl="0" algn="l">
              <a:lnSpc>
                <a:spcPct val="100000"/>
              </a:lnSpc>
              <a:spcBef>
                <a:spcPts val="1200"/>
              </a:spcBef>
              <a:spcAft>
                <a:spcPts val="0"/>
              </a:spcAft>
              <a:buClr>
                <a:schemeClr val="dk1"/>
              </a:buClr>
              <a:buSzPts val="1100"/>
              <a:buFont typeface="Arial"/>
              <a:buNone/>
            </a:pPr>
            <a:r>
              <a:rPr lang="en">
                <a:solidFill>
                  <a:schemeClr val="lt1"/>
                </a:solidFill>
                <a:latin typeface="Work Sans Medium"/>
                <a:ea typeface="Work Sans Medium"/>
                <a:cs typeface="Work Sans Medium"/>
                <a:sym typeface="Work Sans Medium"/>
              </a:rPr>
              <a:t>Your email address(es)</a:t>
            </a:r>
            <a:endParaRPr>
              <a:solidFill>
                <a:schemeClr val="lt1"/>
              </a:solidFill>
              <a:latin typeface="Work Sans Medium"/>
              <a:ea typeface="Work Sans Medium"/>
              <a:cs typeface="Work Sans Medium"/>
              <a:sym typeface="Work Sans Medium"/>
            </a:endParaRPr>
          </a:p>
          <a:p>
            <a:pPr indent="0" lvl="0" marL="0" rtl="0" algn="l">
              <a:lnSpc>
                <a:spcPct val="115000"/>
              </a:lnSpc>
              <a:spcBef>
                <a:spcPts val="1200"/>
              </a:spcBef>
              <a:spcAft>
                <a:spcPts val="0"/>
              </a:spcAft>
              <a:buNone/>
            </a:pPr>
            <a:r>
              <a:t/>
            </a:r>
            <a:endParaRPr>
              <a:solidFill>
                <a:srgbClr val="999999"/>
              </a:solidFill>
              <a:latin typeface="Work Sans Medium"/>
              <a:ea typeface="Work Sans Medium"/>
              <a:cs typeface="Work Sans Medium"/>
              <a:sym typeface="Work Sans Medium"/>
            </a:endParaRPr>
          </a:p>
        </p:txBody>
      </p:sp>
      <p:sp>
        <p:nvSpPr>
          <p:cNvPr id="280" name="Google Shape;280;p26"/>
          <p:cNvSpPr txBox="1"/>
          <p:nvPr/>
        </p:nvSpPr>
        <p:spPr>
          <a:xfrm>
            <a:off x="7424850" y="4817224"/>
            <a:ext cx="1507800" cy="1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50">
                <a:solidFill>
                  <a:schemeClr val="lt1"/>
                </a:solidFill>
                <a:latin typeface="Work Sans"/>
                <a:ea typeface="Work Sans"/>
                <a:cs typeface="Work Sans"/>
                <a:sym typeface="Work Sans"/>
              </a:rPr>
              <a:t>usfoodwastepact.org</a:t>
            </a:r>
            <a:endParaRPr sz="950">
              <a:solidFill>
                <a:schemeClr val="lt1"/>
              </a:solidFill>
              <a:latin typeface="Work Sans"/>
              <a:ea typeface="Work Sans"/>
              <a:cs typeface="Work Sans"/>
              <a:sym typeface="Work Sans"/>
            </a:endParaRPr>
          </a:p>
          <a:p>
            <a:pPr indent="0" lvl="0" marL="0" rtl="0" algn="l">
              <a:spcBef>
                <a:spcPts val="0"/>
              </a:spcBef>
              <a:spcAft>
                <a:spcPts val="0"/>
              </a:spcAft>
              <a:buNone/>
            </a:pPr>
            <a:r>
              <a:t/>
            </a:r>
            <a:endParaRPr sz="1800">
              <a:solidFill>
                <a:schemeClr val="dk2"/>
              </a:solidFill>
            </a:endParaRPr>
          </a:p>
        </p:txBody>
      </p:sp>
      <p:pic>
        <p:nvPicPr>
          <p:cNvPr id="281" name="Google Shape;281;p26"/>
          <p:cNvPicPr preferRelativeResize="0"/>
          <p:nvPr/>
        </p:nvPicPr>
        <p:blipFill>
          <a:blip r:embed="rId4">
            <a:alphaModFix/>
          </a:blip>
          <a:stretch>
            <a:fillRect/>
          </a:stretch>
        </p:blipFill>
        <p:spPr>
          <a:xfrm>
            <a:off x="6882175" y="4465550"/>
            <a:ext cx="1879151" cy="40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4D54"/>
        </a:solidFill>
      </p:bgPr>
    </p:bg>
    <p:spTree>
      <p:nvGrpSpPr>
        <p:cNvPr id="285" name="Shape 285"/>
        <p:cNvGrpSpPr/>
        <p:nvPr/>
      </p:nvGrpSpPr>
      <p:grpSpPr>
        <a:xfrm>
          <a:off x="0" y="0"/>
          <a:ext cx="0" cy="0"/>
          <a:chOff x="0" y="0"/>
          <a:chExt cx="0" cy="0"/>
        </a:xfrm>
      </p:grpSpPr>
      <p:sp>
        <p:nvSpPr>
          <p:cNvPr id="286" name="Google Shape;286;p27"/>
          <p:cNvSpPr txBox="1"/>
          <p:nvPr>
            <p:ph type="title"/>
          </p:nvPr>
        </p:nvSpPr>
        <p:spPr>
          <a:xfrm>
            <a:off x="311700" y="2190750"/>
            <a:ext cx="8520600" cy="87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latin typeface="Bricolage Grotesque"/>
                <a:ea typeface="Bricolage Grotesque"/>
                <a:cs typeface="Bricolage Grotesque"/>
                <a:sym typeface="Bricolage Grotesque"/>
              </a:rPr>
              <a:t>APPENDIX</a:t>
            </a:r>
            <a:endParaRPr sz="4400">
              <a:solidFill>
                <a:schemeClr val="lt1"/>
              </a:solidFill>
              <a:latin typeface="Bricolage Grotesque"/>
              <a:ea typeface="Bricolage Grotesque"/>
              <a:cs typeface="Bricolage Grotesque"/>
              <a:sym typeface="Bricolage Grotesque"/>
            </a:endParaRPr>
          </a:p>
        </p:txBody>
      </p:sp>
      <p:sp>
        <p:nvSpPr>
          <p:cNvPr id="287" name="Google Shape;287;p27"/>
          <p:cNvSpPr txBox="1"/>
          <p:nvPr/>
        </p:nvSpPr>
        <p:spPr>
          <a:xfrm>
            <a:off x="7424850" y="591399"/>
            <a:ext cx="1507800" cy="1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50">
                <a:solidFill>
                  <a:schemeClr val="lt1"/>
                </a:solidFill>
                <a:latin typeface="Work Sans"/>
                <a:ea typeface="Work Sans"/>
                <a:cs typeface="Work Sans"/>
                <a:sym typeface="Work Sans"/>
              </a:rPr>
              <a:t>usfoodwastepact.org</a:t>
            </a:r>
            <a:endParaRPr sz="950">
              <a:solidFill>
                <a:schemeClr val="lt1"/>
              </a:solidFill>
              <a:latin typeface="Work Sans"/>
              <a:ea typeface="Work Sans"/>
              <a:cs typeface="Work Sans"/>
              <a:sym typeface="Work Sans"/>
            </a:endParaRPr>
          </a:p>
          <a:p>
            <a:pPr indent="0" lvl="0" marL="0" rtl="0" algn="l">
              <a:spcBef>
                <a:spcPts val="0"/>
              </a:spcBef>
              <a:spcAft>
                <a:spcPts val="0"/>
              </a:spcAft>
              <a:buNone/>
            </a:pPr>
            <a:r>
              <a:t/>
            </a:r>
            <a:endParaRPr sz="1800">
              <a:solidFill>
                <a:schemeClr val="dk2"/>
              </a:solidFill>
            </a:endParaRPr>
          </a:p>
        </p:txBody>
      </p:sp>
      <p:pic>
        <p:nvPicPr>
          <p:cNvPr id="288" name="Google Shape;288;p27"/>
          <p:cNvPicPr preferRelativeResize="0"/>
          <p:nvPr/>
        </p:nvPicPr>
        <p:blipFill>
          <a:blip r:embed="rId3">
            <a:alphaModFix/>
          </a:blip>
          <a:stretch>
            <a:fillRect/>
          </a:stretch>
        </p:blipFill>
        <p:spPr>
          <a:xfrm>
            <a:off x="6882175" y="239725"/>
            <a:ext cx="1879151" cy="401400"/>
          </a:xfrm>
          <a:prstGeom prst="rect">
            <a:avLst/>
          </a:prstGeom>
          <a:noFill/>
          <a:ln>
            <a:noFill/>
          </a:ln>
        </p:spPr>
      </p:pic>
      <p:sp>
        <p:nvSpPr>
          <p:cNvPr id="289" name="Google Shape;289;p2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lnSpcReduction="20000"/>
          </a:bodyPr>
          <a:lstStyle/>
          <a:p>
            <a:pPr indent="-304800" lvl="0" marL="914400" rtl="0" algn="l">
              <a:lnSpc>
                <a:spcPct val="100000"/>
              </a:lnSpc>
              <a:spcBef>
                <a:spcPts val="0"/>
              </a:spcBef>
              <a:spcAft>
                <a:spcPts val="0"/>
              </a:spcAft>
              <a:buClr>
                <a:schemeClr val="lt1"/>
              </a:buClr>
              <a:buSzPts val="1200"/>
              <a:buFont typeface="Work Sans"/>
              <a:buChar char="●"/>
            </a:pPr>
            <a:r>
              <a:rPr lang="en">
                <a:solidFill>
                  <a:schemeClr val="lt1"/>
                </a:solidFill>
              </a:rPr>
              <a:t>Employee Engagement Toolkit Program Assets</a:t>
            </a:r>
            <a:endParaRPr>
              <a:solidFill>
                <a:schemeClr val="lt1"/>
              </a:solidFill>
            </a:endParaRPr>
          </a:p>
          <a:p>
            <a:pPr indent="-304800" lvl="0" marL="914400" rtl="0" algn="l">
              <a:lnSpc>
                <a:spcPct val="100000"/>
              </a:lnSpc>
              <a:spcBef>
                <a:spcPts val="0"/>
              </a:spcBef>
              <a:spcAft>
                <a:spcPts val="0"/>
              </a:spcAft>
              <a:buClr>
                <a:schemeClr val="lt1"/>
              </a:buClr>
              <a:buSzPts val="1200"/>
              <a:buFont typeface="Work Sans"/>
              <a:buChar char="●"/>
            </a:pPr>
            <a:r>
              <a:rPr lang="en">
                <a:solidFill>
                  <a:schemeClr val="lt1"/>
                </a:solidFill>
              </a:rPr>
              <a:t>Implementation Considerations</a:t>
            </a:r>
            <a:endParaRPr>
              <a:solidFill>
                <a:schemeClr val="lt1"/>
              </a:solidFill>
            </a:endParaRPr>
          </a:p>
          <a:p>
            <a:pPr indent="-304800" lvl="0" marL="914400" rtl="0" algn="l">
              <a:lnSpc>
                <a:spcPct val="100000"/>
              </a:lnSpc>
              <a:spcBef>
                <a:spcPts val="0"/>
              </a:spcBef>
              <a:spcAft>
                <a:spcPts val="0"/>
              </a:spcAft>
              <a:buClr>
                <a:schemeClr val="lt1"/>
              </a:buClr>
              <a:buSzPts val="1200"/>
              <a:buFont typeface="Work Sans"/>
              <a:buChar char="●"/>
            </a:pPr>
            <a:r>
              <a:rPr lang="en">
                <a:solidFill>
                  <a:schemeClr val="lt1"/>
                </a:solidFill>
              </a:rPr>
              <a:t>Stats of Note</a:t>
            </a:r>
            <a:endParaRPr>
              <a:solidFill>
                <a:schemeClr val="lt1"/>
              </a:solidFill>
            </a:endParaRPr>
          </a:p>
          <a:p>
            <a:pPr indent="-317500" lvl="0" marL="914400" rtl="0" algn="l">
              <a:lnSpc>
                <a:spcPct val="100000"/>
              </a:lnSpc>
              <a:spcBef>
                <a:spcPts val="0"/>
              </a:spcBef>
              <a:spcAft>
                <a:spcPts val="0"/>
              </a:spcAft>
              <a:buClr>
                <a:schemeClr val="lt1"/>
              </a:buClr>
              <a:buSzPts val="1400"/>
              <a:buFont typeface="Arial"/>
              <a:buChar char="●"/>
            </a:pPr>
            <a:r>
              <a:rPr lang="en">
                <a:solidFill>
                  <a:schemeClr val="lt1"/>
                </a:solidFill>
              </a:rPr>
              <a:t>Workforce Messaging</a:t>
            </a:r>
            <a:endParaRPr>
              <a:solidFill>
                <a:schemeClr val="lt1"/>
              </a:solidFill>
            </a:endParaRPr>
          </a:p>
          <a:p>
            <a:pPr indent="-304800" lvl="0" marL="914400" rtl="0" algn="l">
              <a:lnSpc>
                <a:spcPct val="100000"/>
              </a:lnSpc>
              <a:spcBef>
                <a:spcPts val="0"/>
              </a:spcBef>
              <a:spcAft>
                <a:spcPts val="0"/>
              </a:spcAft>
              <a:buClr>
                <a:schemeClr val="lt1"/>
              </a:buClr>
              <a:buSzPts val="1200"/>
              <a:buFont typeface="Work Sans"/>
              <a:buChar char="●"/>
            </a:pPr>
            <a:r>
              <a:rPr lang="en">
                <a:solidFill>
                  <a:schemeClr val="lt1"/>
                </a:solidFill>
              </a:rPr>
              <a:t>Employee Enthusiasm from Past Engagement Projects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8"/>
          <p:cNvSpPr txBox="1"/>
          <p:nvPr>
            <p:ph idx="4294967295"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200">
                <a:solidFill>
                  <a:srgbClr val="114D54"/>
                </a:solidFill>
              </a:rPr>
              <a:t>Start Here</a:t>
            </a:r>
            <a:endParaRPr b="1"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Making the Business Case: Pitch Deck + Webinar</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Food Loss &amp; Waste Employee Engagement Program Roadmap</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Best Practices for Employee Engagement Competitions</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Employment Engagement Toolkit Overview + Webinar</a:t>
            </a:r>
            <a:endParaRPr sz="1200">
              <a:solidFill>
                <a:srgbClr val="114D54"/>
              </a:solidFill>
            </a:endParaRPr>
          </a:p>
          <a:p>
            <a:pPr indent="0" lvl="0" marL="0" rtl="0" algn="l">
              <a:lnSpc>
                <a:spcPct val="100000"/>
              </a:lnSpc>
              <a:spcBef>
                <a:spcPts val="0"/>
              </a:spcBef>
              <a:spcAft>
                <a:spcPts val="0"/>
              </a:spcAft>
              <a:buNone/>
            </a:pPr>
            <a:r>
              <a:t/>
            </a:r>
            <a:endParaRPr b="1" sz="1200">
              <a:solidFill>
                <a:srgbClr val="114D54"/>
              </a:solidFill>
            </a:endParaRPr>
          </a:p>
          <a:p>
            <a:pPr indent="0" lvl="0" marL="0" rtl="0" algn="l">
              <a:lnSpc>
                <a:spcPct val="100000"/>
              </a:lnSpc>
              <a:spcBef>
                <a:spcPts val="0"/>
              </a:spcBef>
              <a:spcAft>
                <a:spcPts val="0"/>
              </a:spcAft>
              <a:buNone/>
            </a:pPr>
            <a:r>
              <a:rPr b="1" lang="en" sz="1200">
                <a:solidFill>
                  <a:srgbClr val="114D54"/>
                </a:solidFill>
              </a:rPr>
              <a:t>Educational Training Videos</a:t>
            </a:r>
            <a:endParaRPr b="1"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Food Loss &amp; Waste: What It Is, How it Impacts People and the Planet</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Pérdida y Desperdicio de Alimentos: Qué es, Cómo Afecta a las Personas y al Planeta</a:t>
            </a:r>
            <a:endParaRPr sz="1200">
              <a:solidFill>
                <a:srgbClr val="114D54"/>
              </a:solidFill>
            </a:endParaRPr>
          </a:p>
          <a:p>
            <a:pPr indent="0" lvl="0" marL="0" rtl="0" algn="l">
              <a:lnSpc>
                <a:spcPct val="100000"/>
              </a:lnSpc>
              <a:spcBef>
                <a:spcPts val="0"/>
              </a:spcBef>
              <a:spcAft>
                <a:spcPts val="0"/>
              </a:spcAft>
              <a:buNone/>
            </a:pPr>
            <a:r>
              <a:t/>
            </a:r>
            <a:endParaRPr sz="1200">
              <a:solidFill>
                <a:srgbClr val="114D54"/>
              </a:solidFill>
            </a:endParaRPr>
          </a:p>
          <a:p>
            <a:pPr indent="0" lvl="0" marL="0" rtl="0" algn="l">
              <a:lnSpc>
                <a:spcPct val="100000"/>
              </a:lnSpc>
              <a:spcBef>
                <a:spcPts val="0"/>
              </a:spcBef>
              <a:spcAft>
                <a:spcPts val="0"/>
              </a:spcAft>
              <a:buNone/>
            </a:pPr>
            <a:r>
              <a:rPr lang="en" sz="1200">
                <a:solidFill>
                  <a:srgbClr val="114D54"/>
                </a:solidFill>
              </a:rPr>
              <a:t>Sector FLW Videos</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Reduction Strategies in the Manufacturing &amp; Distribution Sectors</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Reduction Strategies in the Grocery Retail Sector</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Reduction Strategies in the Foodservice Sector</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Reduction Strategies in the Quick Service Restaurant Sector</a:t>
            </a:r>
            <a:endParaRPr sz="1200">
              <a:solidFill>
                <a:srgbClr val="114D54"/>
              </a:solidFill>
            </a:endParaRPr>
          </a:p>
          <a:p>
            <a:pPr indent="-304800" lvl="0" marL="457200" rtl="0" algn="l">
              <a:lnSpc>
                <a:spcPct val="100000"/>
              </a:lnSpc>
              <a:spcBef>
                <a:spcPts val="0"/>
              </a:spcBef>
              <a:spcAft>
                <a:spcPts val="0"/>
              </a:spcAft>
              <a:buClr>
                <a:srgbClr val="114D54"/>
              </a:buClr>
              <a:buSzPts val="1200"/>
              <a:buFont typeface="Work Sans"/>
              <a:buChar char="●"/>
            </a:pPr>
            <a:r>
              <a:rPr lang="en" sz="1200">
                <a:solidFill>
                  <a:srgbClr val="114D54"/>
                </a:solidFill>
              </a:rPr>
              <a:t>Reduction Strategies in the Hospitality Sector</a:t>
            </a:r>
            <a:endParaRPr sz="1200">
              <a:solidFill>
                <a:srgbClr val="114D54"/>
              </a:solidFill>
            </a:endParaRPr>
          </a:p>
        </p:txBody>
      </p:sp>
      <p:sp>
        <p:nvSpPr>
          <p:cNvPr id="295" name="Google Shape;295;p28"/>
          <p:cNvSpPr txBox="1"/>
          <p:nvPr>
            <p:ph type="ctrTitle"/>
          </p:nvPr>
        </p:nvSpPr>
        <p:spPr>
          <a:xfrm>
            <a:off x="159300" y="-17475"/>
            <a:ext cx="5025000" cy="90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4D54"/>
                </a:solidFill>
              </a:rPr>
              <a:t>Employee Engagement Program Assets </a:t>
            </a:r>
            <a:r>
              <a:rPr b="0" lang="en" sz="2200">
                <a:solidFill>
                  <a:srgbClr val="114D54"/>
                </a:solidFill>
              </a:rPr>
              <a:t>(1 of 2)</a:t>
            </a:r>
            <a:endParaRPr b="0" sz="2200">
              <a:solidFill>
                <a:srgbClr val="114D5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9"/>
          <p:cNvSpPr txBox="1"/>
          <p:nvPr>
            <p:ph type="ctrTitle"/>
          </p:nvPr>
        </p:nvSpPr>
        <p:spPr>
          <a:xfrm>
            <a:off x="159300" y="-17475"/>
            <a:ext cx="5025000" cy="90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4D54"/>
                </a:solidFill>
              </a:rPr>
              <a:t>Employee Engagement Program Assets </a:t>
            </a:r>
            <a:r>
              <a:rPr b="0" lang="en" sz="2200">
                <a:solidFill>
                  <a:srgbClr val="114D54"/>
                </a:solidFill>
              </a:rPr>
              <a:t>(2 of 2)</a:t>
            </a:r>
            <a:endParaRPr b="0" sz="2200">
              <a:solidFill>
                <a:srgbClr val="114D54"/>
              </a:solidFill>
            </a:endParaRPr>
          </a:p>
        </p:txBody>
      </p:sp>
      <p:sp>
        <p:nvSpPr>
          <p:cNvPr id="301" name="Google Shape;301;p29"/>
          <p:cNvSpPr txBox="1"/>
          <p:nvPr>
            <p:ph idx="4294967295" type="body"/>
          </p:nvPr>
        </p:nvSpPr>
        <p:spPr>
          <a:xfrm>
            <a:off x="5942100" y="1152475"/>
            <a:ext cx="2890200" cy="34164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n" sz="1200">
                <a:solidFill>
                  <a:srgbClr val="114D54"/>
                </a:solidFill>
              </a:rPr>
              <a:t>Case Studies</a:t>
            </a:r>
            <a:endParaRPr b="1"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Enhancing Employee Engagement in Retail Food Waste Reduction</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Aramark Foodwise (coming soon)</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Bob’s Red Mill</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Dole (coming soon)</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Fresh Del Monte</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Land O’ Lakes / Kozy Shack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302" name="Google Shape;302;p29"/>
          <p:cNvSpPr txBox="1"/>
          <p:nvPr>
            <p:ph idx="4294967295" type="body"/>
          </p:nvPr>
        </p:nvSpPr>
        <p:spPr>
          <a:xfrm>
            <a:off x="311700" y="1152475"/>
            <a:ext cx="5630400" cy="3416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200">
                <a:solidFill>
                  <a:srgbClr val="114D54"/>
                </a:solidFill>
              </a:rPr>
              <a:t>Continuous Improvement Resources</a:t>
            </a:r>
            <a:endParaRPr b="1"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Key Elements of a Gemba Walk</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Best Practices of a Gemba Walk</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Food Waste Idea Record Form</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Instructions for Capturing Food Waste Ideas via Gemba Walk</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Food Loss &amp; Waste Opportunity Register + Recorded Webinar</a:t>
            </a:r>
            <a:endParaRPr sz="1200">
              <a:solidFill>
                <a:srgbClr val="114D54"/>
              </a:solidFill>
            </a:endParaRPr>
          </a:p>
          <a:p>
            <a:pPr indent="0" lvl="0" marL="0" marR="0" rtl="0" algn="l">
              <a:lnSpc>
                <a:spcPct val="100000"/>
              </a:lnSpc>
              <a:spcBef>
                <a:spcPts val="0"/>
              </a:spcBef>
              <a:spcAft>
                <a:spcPts val="0"/>
              </a:spcAft>
              <a:buNone/>
            </a:pPr>
            <a:r>
              <a:t/>
            </a:r>
            <a:endParaRPr sz="1200">
              <a:solidFill>
                <a:srgbClr val="114D54"/>
              </a:solidFill>
            </a:endParaRPr>
          </a:p>
          <a:p>
            <a:pPr indent="0" lvl="0" marL="0" marR="0" rtl="0" algn="l">
              <a:lnSpc>
                <a:spcPct val="100000"/>
              </a:lnSpc>
              <a:spcBef>
                <a:spcPts val="0"/>
              </a:spcBef>
              <a:spcAft>
                <a:spcPts val="0"/>
              </a:spcAft>
              <a:buNone/>
            </a:pPr>
            <a:r>
              <a:rPr b="1" lang="en" sz="1200">
                <a:solidFill>
                  <a:srgbClr val="114D54"/>
                </a:solidFill>
              </a:rPr>
              <a:t>Employee Competition Resources</a:t>
            </a:r>
            <a:endParaRPr b="1"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Banner: Banner, Editable Banner Elements + Set Up Guide</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Posters: Editable Posters in English and Spanish + Set Up Guide</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Briefcase: Printable Elements + Set Up Guide</a:t>
            </a:r>
            <a:endParaRPr sz="1200">
              <a:solidFill>
                <a:srgbClr val="114D54"/>
              </a:solidFill>
            </a:endParaRPr>
          </a:p>
          <a:p>
            <a:pPr indent="-304800" lvl="0" marL="457200" marR="0" rtl="0" algn="l">
              <a:lnSpc>
                <a:spcPct val="100000"/>
              </a:lnSpc>
              <a:spcBef>
                <a:spcPts val="0"/>
              </a:spcBef>
              <a:spcAft>
                <a:spcPts val="0"/>
              </a:spcAft>
              <a:buClr>
                <a:srgbClr val="114D54"/>
              </a:buClr>
              <a:buSzPts val="1200"/>
              <a:buFont typeface="Work Sans"/>
              <a:buChar char="●"/>
            </a:pPr>
            <a:r>
              <a:rPr lang="en" sz="1200">
                <a:solidFill>
                  <a:srgbClr val="114D54"/>
                </a:solidFill>
              </a:rPr>
              <a:t>Submission Slips: Printable Elements + Instructions</a:t>
            </a:r>
            <a:endParaRPr sz="1200">
              <a:solidFill>
                <a:srgbClr val="114D54"/>
              </a:solidFill>
            </a:endParaRPr>
          </a:p>
          <a:p>
            <a:pPr indent="0" lvl="0" marL="0" marR="0" rtl="0" algn="l">
              <a:lnSpc>
                <a:spcPct val="100000"/>
              </a:lnSpc>
              <a:spcBef>
                <a:spcPts val="0"/>
              </a:spcBef>
              <a:spcAft>
                <a:spcPts val="0"/>
              </a:spcAft>
              <a:buNone/>
            </a:pPr>
            <a:r>
              <a:t/>
            </a:r>
            <a:endParaRPr sz="1200">
              <a:solidFill>
                <a:srgbClr val="114D54"/>
              </a:solidFill>
            </a:endParaRPr>
          </a:p>
          <a:p>
            <a:pPr indent="0" lvl="0" marL="0" marR="0" rtl="0" algn="l">
              <a:lnSpc>
                <a:spcPct val="100000"/>
              </a:lnSpc>
              <a:spcBef>
                <a:spcPts val="0"/>
              </a:spcBef>
              <a:spcAft>
                <a:spcPts val="0"/>
              </a:spcAft>
              <a:buNone/>
            </a:pPr>
            <a:r>
              <a:rPr b="1" lang="en" sz="1200">
                <a:solidFill>
                  <a:srgbClr val="114D54"/>
                </a:solidFill>
              </a:rPr>
              <a:t>Waste Reduction Pilot Resources</a:t>
            </a:r>
            <a:endParaRPr b="1" sz="1200">
              <a:solidFill>
                <a:srgbClr val="114D54"/>
              </a:solidFill>
            </a:endParaRPr>
          </a:p>
          <a:p>
            <a:pPr indent="-304800" lvl="0" marL="457200" marR="0" rtl="0" algn="l">
              <a:lnSpc>
                <a:spcPct val="100000"/>
              </a:lnSpc>
              <a:spcBef>
                <a:spcPts val="0"/>
              </a:spcBef>
              <a:spcAft>
                <a:spcPts val="0"/>
              </a:spcAft>
              <a:buClr>
                <a:srgbClr val="114D54"/>
              </a:buClr>
              <a:buSzPts val="1200"/>
              <a:buChar char="●"/>
            </a:pPr>
            <a:r>
              <a:rPr lang="en" sz="1200">
                <a:solidFill>
                  <a:srgbClr val="114D54"/>
                </a:solidFill>
              </a:rPr>
              <a:t>Guide for Piloting a Food Waste Reduction Idea</a:t>
            </a:r>
            <a:endParaRPr sz="1200">
              <a:solidFill>
                <a:srgbClr val="114D54"/>
              </a:solidFill>
            </a:endParaRPr>
          </a:p>
          <a:p>
            <a:pPr indent="-304800" lvl="0" marL="457200" marR="0" rtl="0" algn="l">
              <a:lnSpc>
                <a:spcPct val="100000"/>
              </a:lnSpc>
              <a:spcBef>
                <a:spcPts val="0"/>
              </a:spcBef>
              <a:spcAft>
                <a:spcPts val="0"/>
              </a:spcAft>
              <a:buClr>
                <a:srgbClr val="114D54"/>
              </a:buClr>
              <a:buSzPts val="1200"/>
              <a:buChar char="●"/>
            </a:pPr>
            <a:r>
              <a:rPr lang="en" sz="1200">
                <a:solidFill>
                  <a:srgbClr val="114D54"/>
                </a:solidFill>
              </a:rPr>
              <a:t>Waste Audit Signage in English and Spanish</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0"/>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08" name="Google Shape;308;p30"/>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09" name="Google Shape;309;p30"/>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0" name="Google Shape;310;p30"/>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1" name="Google Shape;311;p30"/>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2" name="Google Shape;312;p30"/>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3" name="Google Shape;313;p30"/>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4" name="Google Shape;314;p30"/>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5" name="Google Shape;315;p30"/>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30"/>
          <p:cNvSpPr txBox="1"/>
          <p:nvPr>
            <p:ph type="ctrTitle"/>
          </p:nvPr>
        </p:nvSpPr>
        <p:spPr>
          <a:xfrm>
            <a:off x="159300" y="287325"/>
            <a:ext cx="85206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500">
                <a:solidFill>
                  <a:srgbClr val="114D54"/>
                </a:solidFill>
              </a:rPr>
              <a:t>Implementation Considerations</a:t>
            </a:r>
            <a:r>
              <a:rPr lang="en">
                <a:solidFill>
                  <a:srgbClr val="114D54"/>
                </a:solidFill>
              </a:rPr>
              <a:t> </a:t>
            </a:r>
            <a:r>
              <a:rPr b="0" lang="en" sz="2000">
                <a:solidFill>
                  <a:srgbClr val="114D54"/>
                </a:solidFill>
              </a:rPr>
              <a:t>(1 of 2)</a:t>
            </a:r>
            <a:endParaRPr>
              <a:solidFill>
                <a:srgbClr val="114D54"/>
              </a:solidFill>
            </a:endParaRPr>
          </a:p>
        </p:txBody>
      </p:sp>
      <p:graphicFrame>
        <p:nvGraphicFramePr>
          <p:cNvPr id="317" name="Google Shape;317;p30"/>
          <p:cNvGraphicFramePr/>
          <p:nvPr/>
        </p:nvGraphicFramePr>
        <p:xfrm>
          <a:off x="249550" y="1196913"/>
          <a:ext cx="3000000" cy="3000000"/>
        </p:xfrm>
        <a:graphic>
          <a:graphicData uri="http://schemas.openxmlformats.org/drawingml/2006/table">
            <a:tbl>
              <a:tblPr>
                <a:noFill/>
                <a:tableStyleId>{77163455-27A9-4B77-B160-04BFDBBA222B}</a:tableStyleId>
              </a:tblPr>
              <a:tblGrid>
                <a:gridCol w="1466850"/>
                <a:gridCol w="2133600"/>
                <a:gridCol w="2438400"/>
                <a:gridCol w="2301250"/>
              </a:tblGrid>
              <a:tr h="381000">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FOOD WASTE ENGAGEMENT</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TIMEFRAMES</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STAFFING / OVERSIGHT</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CORRESPONDING ASSET(S)</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r>
              <a:tr h="381000">
                <a:tc>
                  <a:txBody>
                    <a:bodyPr/>
                    <a:lstStyle/>
                    <a:p>
                      <a:pPr indent="0" lvl="0" marL="0" rtl="0" algn="l">
                        <a:spcBef>
                          <a:spcPts val="0"/>
                        </a:spcBef>
                        <a:spcAft>
                          <a:spcPts val="0"/>
                        </a:spcAft>
                        <a:buNone/>
                      </a:pPr>
                      <a:r>
                        <a:rPr lang="en" sz="1200">
                          <a:solidFill>
                            <a:srgbClr val="114D54"/>
                          </a:solidFill>
                          <a:latin typeface="Work Sans SemiBold"/>
                          <a:ea typeface="Work Sans SemiBold"/>
                          <a:cs typeface="Work Sans SemiBold"/>
                          <a:sym typeface="Work Sans SemiBold"/>
                        </a:rPr>
                        <a:t>FLW Education / Training</a:t>
                      </a:r>
                      <a:endParaRPr sz="1200">
                        <a:solidFill>
                          <a:srgbClr val="114D54"/>
                        </a:solidFill>
                        <a:latin typeface="Work Sans SemiBold"/>
                        <a:ea typeface="Work Sans SemiBold"/>
                        <a:cs typeface="Work Sans SemiBold"/>
                        <a:sym typeface="Work Sans SemiBold"/>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b="1" lang="en" sz="1000">
                          <a:solidFill>
                            <a:srgbClr val="114D54"/>
                          </a:solidFill>
                          <a:latin typeface="Work Sans"/>
                          <a:ea typeface="Work Sans"/>
                          <a:cs typeface="Work Sans"/>
                          <a:sym typeface="Work Sans"/>
                        </a:rPr>
                        <a:t>1 week</a:t>
                      </a:r>
                      <a:r>
                        <a:rPr lang="en" sz="1000">
                          <a:solidFill>
                            <a:srgbClr val="114D54"/>
                          </a:solidFill>
                          <a:latin typeface="Work Sans"/>
                          <a:ea typeface="Work Sans"/>
                          <a:cs typeface="Work Sans"/>
                          <a:sym typeface="Work Sans"/>
                        </a:rPr>
                        <a:t> delivery </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Capture all relevant employees; shifts</a:t>
                      </a:r>
                      <a:endParaRPr sz="1000">
                        <a:solidFill>
                          <a:srgbClr val="114D54"/>
                        </a:solidFill>
                        <a:latin typeface="Work Sans"/>
                        <a:ea typeface="Work Sans"/>
                        <a:cs typeface="Work Sans"/>
                        <a:sym typeface="Work Sans"/>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Office Manager or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Supervisor or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On-site Sustainability lead</a:t>
                      </a:r>
                      <a:endParaRPr sz="1000">
                        <a:solidFill>
                          <a:srgbClr val="114D54"/>
                        </a:solidFill>
                        <a:latin typeface="Work Sans"/>
                        <a:ea typeface="Work Sans"/>
                        <a:cs typeface="Work Sans"/>
                        <a:sym typeface="Work Sans"/>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Generic FLW Video</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Five (5) Sector Videos</a:t>
                      </a:r>
                      <a:endParaRPr sz="1000">
                        <a:solidFill>
                          <a:srgbClr val="114D54"/>
                        </a:solidFill>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 sz="1200">
                          <a:solidFill>
                            <a:srgbClr val="114D54"/>
                          </a:solidFill>
                          <a:latin typeface="Work Sans SemiBold"/>
                          <a:ea typeface="Work Sans SemiBold"/>
                          <a:cs typeface="Work Sans SemiBold"/>
                          <a:sym typeface="Work Sans SemiBold"/>
                        </a:rPr>
                        <a:t>Gemba Walk</a:t>
                      </a:r>
                      <a:endParaRPr sz="1200">
                        <a:solidFill>
                          <a:srgbClr val="114D54"/>
                        </a:solidFill>
                        <a:latin typeface="Work Sans SemiBold"/>
                        <a:ea typeface="Work Sans SemiBold"/>
                        <a:cs typeface="Work Sans SemiBold"/>
                        <a:sym typeface="Work Sans SemiBold"/>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b="1" lang="en" sz="1000">
                          <a:solidFill>
                            <a:srgbClr val="114D54"/>
                          </a:solidFill>
                          <a:latin typeface="Work Sans"/>
                          <a:ea typeface="Work Sans"/>
                          <a:cs typeface="Work Sans"/>
                          <a:sym typeface="Work Sans"/>
                        </a:rPr>
                        <a:t>1-2 weeks</a:t>
                      </a:r>
                      <a:r>
                        <a:rPr b="1" lang="en" sz="1000">
                          <a:solidFill>
                            <a:srgbClr val="114D54"/>
                          </a:solidFill>
                          <a:latin typeface="Work Sans"/>
                          <a:ea typeface="Work Sans"/>
                          <a:cs typeface="Work Sans"/>
                          <a:sym typeface="Work Sans"/>
                        </a:rPr>
                        <a:t> </a:t>
                      </a:r>
                      <a:r>
                        <a:rPr lang="en" sz="1000">
                          <a:solidFill>
                            <a:srgbClr val="114D54"/>
                          </a:solidFill>
                          <a:latin typeface="Work Sans"/>
                          <a:ea typeface="Work Sans"/>
                          <a:cs typeface="Work Sans"/>
                          <a:sym typeface="Work Sans"/>
                        </a:rPr>
                        <a:t>to execute multiple  </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Perform on different days, time of day, shifts to capture variabilities in FLW at location.</a:t>
                      </a:r>
                      <a:endParaRPr sz="1000">
                        <a:solidFill>
                          <a:srgbClr val="114D54"/>
                        </a:solidFill>
                        <a:latin typeface="Work Sans"/>
                        <a:ea typeface="Work Sans"/>
                        <a:cs typeface="Work Sans"/>
                        <a:sym typeface="Work Sans"/>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Sustainability lead</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On-site supervisor, head chef, engineer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Gemba walking team of 3-5 individuals</a:t>
                      </a:r>
                      <a:endParaRPr sz="1000">
                        <a:solidFill>
                          <a:srgbClr val="114D54"/>
                        </a:solidFill>
                        <a:latin typeface="Work Sans"/>
                        <a:ea typeface="Work Sans"/>
                        <a:cs typeface="Work Sans"/>
                        <a:sym typeface="Work Sans"/>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1-pager: Elements of a Gemba walk</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1-pager: Gemba walk Best Practices</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1-pager: Instructions for Capturing Food Waste Ideas</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Print-out 10-20 copies of Food Waste Idea Record Form</a:t>
                      </a:r>
                      <a:endParaRPr sz="1000">
                        <a:solidFill>
                          <a:srgbClr val="114D54"/>
                        </a:solidFill>
                        <a:latin typeface="Work Sans"/>
                        <a:ea typeface="Work Sans"/>
                        <a:cs typeface="Work Sans"/>
                        <a:sym typeface="Work Sans"/>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1"/>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3" name="Google Shape;323;p31"/>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4" name="Google Shape;324;p31"/>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5" name="Google Shape;325;p31"/>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6" name="Google Shape;326;p31"/>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7" name="Google Shape;327;p31"/>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8" name="Google Shape;328;p31"/>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9" name="Google Shape;329;p31"/>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30" name="Google Shape;330;p31"/>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31"/>
          <p:cNvSpPr txBox="1"/>
          <p:nvPr>
            <p:ph type="ctrTitle"/>
          </p:nvPr>
        </p:nvSpPr>
        <p:spPr>
          <a:xfrm>
            <a:off x="159300" y="287325"/>
            <a:ext cx="85206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Implementation Considerations</a:t>
            </a:r>
            <a:r>
              <a:rPr lang="en">
                <a:solidFill>
                  <a:srgbClr val="114D54"/>
                </a:solidFill>
              </a:rPr>
              <a:t> </a:t>
            </a:r>
            <a:r>
              <a:rPr b="0" lang="en" sz="2000">
                <a:solidFill>
                  <a:srgbClr val="114D54"/>
                </a:solidFill>
              </a:rPr>
              <a:t>(2 of 2)</a:t>
            </a:r>
            <a:endParaRPr b="0" sz="2000">
              <a:solidFill>
                <a:srgbClr val="114D54"/>
              </a:solidFill>
            </a:endParaRPr>
          </a:p>
        </p:txBody>
      </p:sp>
      <p:graphicFrame>
        <p:nvGraphicFramePr>
          <p:cNvPr id="332" name="Google Shape;332;p31"/>
          <p:cNvGraphicFramePr/>
          <p:nvPr/>
        </p:nvGraphicFramePr>
        <p:xfrm>
          <a:off x="257175" y="1196913"/>
          <a:ext cx="3000000" cy="3000000"/>
        </p:xfrm>
        <a:graphic>
          <a:graphicData uri="http://schemas.openxmlformats.org/drawingml/2006/table">
            <a:tbl>
              <a:tblPr>
                <a:noFill/>
                <a:tableStyleId>{77163455-27A9-4B77-B160-04BFDBBA222B}</a:tableStyleId>
              </a:tblPr>
              <a:tblGrid>
                <a:gridCol w="1466850"/>
                <a:gridCol w="2379350"/>
                <a:gridCol w="2218100"/>
                <a:gridCol w="2085275"/>
              </a:tblGrid>
              <a:tr h="381000">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FOOD WASTE ENGAGEMENT</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TIMEFRAMES</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STAFFING / OVERSIGHT</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sz="1200">
                          <a:solidFill>
                            <a:schemeClr val="lt1"/>
                          </a:solidFill>
                          <a:latin typeface="Bricolage Grotesque"/>
                          <a:ea typeface="Bricolage Grotesque"/>
                          <a:cs typeface="Bricolage Grotesque"/>
                          <a:sym typeface="Bricolage Grotesque"/>
                        </a:rPr>
                        <a:t>CORRESPONDING ASSET(S)</a:t>
                      </a:r>
                      <a:endParaRPr b="1" sz="1200">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r>
              <a:tr h="381000">
                <a:tc>
                  <a:txBody>
                    <a:bodyPr/>
                    <a:lstStyle/>
                    <a:p>
                      <a:pPr indent="0" lvl="0" marL="0" rtl="0" algn="l">
                        <a:spcBef>
                          <a:spcPts val="0"/>
                        </a:spcBef>
                        <a:spcAft>
                          <a:spcPts val="0"/>
                        </a:spcAft>
                        <a:buNone/>
                      </a:pPr>
                      <a:r>
                        <a:rPr lang="en" sz="1200">
                          <a:solidFill>
                            <a:srgbClr val="114D54"/>
                          </a:solidFill>
                          <a:latin typeface="Work Sans SemiBold"/>
                          <a:ea typeface="Work Sans SemiBold"/>
                          <a:cs typeface="Work Sans SemiBold"/>
                          <a:sym typeface="Work Sans SemiBold"/>
                        </a:rPr>
                        <a:t>Employee Competition</a:t>
                      </a:r>
                      <a:endParaRPr sz="1200">
                        <a:solidFill>
                          <a:srgbClr val="114D54"/>
                        </a:solidFill>
                        <a:latin typeface="Work Sans SemiBold"/>
                        <a:ea typeface="Work Sans SemiBold"/>
                        <a:cs typeface="Work Sans SemiBold"/>
                        <a:sym typeface="Work Sans SemiBold"/>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Promote: </a:t>
                      </a:r>
                      <a:r>
                        <a:rPr b="1" lang="en" sz="1000">
                          <a:solidFill>
                            <a:srgbClr val="114D54"/>
                          </a:solidFill>
                          <a:latin typeface="Work Sans"/>
                          <a:ea typeface="Work Sans"/>
                          <a:cs typeface="Work Sans"/>
                          <a:sym typeface="Work Sans"/>
                        </a:rPr>
                        <a:t>4 weeks</a:t>
                      </a:r>
                      <a:r>
                        <a:rPr lang="en" sz="1000">
                          <a:solidFill>
                            <a:srgbClr val="114D54"/>
                          </a:solidFill>
                          <a:latin typeface="Work Sans"/>
                          <a:ea typeface="Work Sans"/>
                          <a:cs typeface="Work Sans"/>
                          <a:sym typeface="Work Sans"/>
                        </a:rPr>
                        <a:t> prior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Prepare physical assets: </a:t>
                      </a:r>
                      <a:r>
                        <a:rPr b="1" lang="en" sz="1000">
                          <a:solidFill>
                            <a:srgbClr val="114D54"/>
                          </a:solidFill>
                          <a:latin typeface="Work Sans"/>
                          <a:ea typeface="Work Sans"/>
                          <a:cs typeface="Work Sans"/>
                          <a:sym typeface="Work Sans"/>
                        </a:rPr>
                        <a:t>2 weeks</a:t>
                      </a:r>
                      <a:r>
                        <a:rPr lang="en" sz="1000">
                          <a:solidFill>
                            <a:srgbClr val="114D54"/>
                          </a:solidFill>
                          <a:latin typeface="Work Sans"/>
                          <a:ea typeface="Work Sans"/>
                          <a:cs typeface="Work Sans"/>
                          <a:sym typeface="Work Sans"/>
                        </a:rPr>
                        <a:t> prior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Display assets:  </a:t>
                      </a:r>
                      <a:r>
                        <a:rPr b="1" lang="en" sz="1000">
                          <a:solidFill>
                            <a:srgbClr val="114D54"/>
                          </a:solidFill>
                          <a:latin typeface="Work Sans"/>
                          <a:ea typeface="Work Sans"/>
                          <a:cs typeface="Work Sans"/>
                          <a:sym typeface="Work Sans"/>
                        </a:rPr>
                        <a:t>1 week</a:t>
                      </a:r>
                      <a:r>
                        <a:rPr lang="en" sz="1000">
                          <a:solidFill>
                            <a:srgbClr val="114D54"/>
                          </a:solidFill>
                          <a:latin typeface="Work Sans"/>
                          <a:ea typeface="Work Sans"/>
                          <a:cs typeface="Work Sans"/>
                          <a:sym typeface="Work Sans"/>
                        </a:rPr>
                        <a:t> prior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Run challenge:  </a:t>
                      </a:r>
                      <a:r>
                        <a:rPr b="1" lang="en" sz="1000">
                          <a:solidFill>
                            <a:srgbClr val="114D54"/>
                          </a:solidFill>
                          <a:latin typeface="Work Sans"/>
                          <a:ea typeface="Work Sans"/>
                          <a:cs typeface="Work Sans"/>
                          <a:sym typeface="Work Sans"/>
                        </a:rPr>
                        <a:t>4 weeks</a:t>
                      </a:r>
                      <a:r>
                        <a:rPr lang="en" sz="1000">
                          <a:solidFill>
                            <a:srgbClr val="114D54"/>
                          </a:solidFill>
                          <a:latin typeface="Work Sans"/>
                          <a:ea typeface="Work Sans"/>
                          <a:cs typeface="Work Sans"/>
                          <a:sym typeface="Work Sans"/>
                        </a:rPr>
                        <a:t> total</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Conclude challenge / conduct surveys: </a:t>
                      </a:r>
                      <a:r>
                        <a:rPr b="1" lang="en" sz="1000">
                          <a:solidFill>
                            <a:srgbClr val="114D54"/>
                          </a:solidFill>
                          <a:latin typeface="Work Sans"/>
                          <a:ea typeface="Work Sans"/>
                          <a:cs typeface="Work Sans"/>
                          <a:sym typeface="Work Sans"/>
                        </a:rPr>
                        <a:t>1 week</a:t>
                      </a:r>
                      <a:r>
                        <a:rPr lang="en" sz="1000">
                          <a:solidFill>
                            <a:srgbClr val="114D54"/>
                          </a:solidFill>
                          <a:latin typeface="Work Sans"/>
                          <a:ea typeface="Work Sans"/>
                          <a:cs typeface="Work Sans"/>
                          <a:sym typeface="Work Sans"/>
                        </a:rPr>
                        <a:t> post</a:t>
                      </a:r>
                      <a:endParaRPr sz="1000">
                        <a:solidFill>
                          <a:srgbClr val="114D54"/>
                        </a:solidFill>
                        <a:latin typeface="Work Sans"/>
                        <a:ea typeface="Work Sans"/>
                        <a:cs typeface="Work Sans"/>
                        <a:sym typeface="Work Sans"/>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Office Manager or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On-site Supervisor</a:t>
                      </a:r>
                      <a:endParaRPr sz="1000">
                        <a:solidFill>
                          <a:srgbClr val="114D54"/>
                        </a:solidFill>
                        <a:latin typeface="Work Sans"/>
                        <a:ea typeface="Work Sans"/>
                        <a:cs typeface="Work Sans"/>
                        <a:sym typeface="Work Sans"/>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Banner</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Posters (Pre- &amp; During)</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Print-out 20-40 copies of Submission Slips</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Briefcase</a:t>
                      </a:r>
                      <a:endParaRPr sz="1000">
                        <a:solidFill>
                          <a:srgbClr val="114D54"/>
                        </a:solidFill>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 sz="1200">
                          <a:solidFill>
                            <a:srgbClr val="114D54"/>
                          </a:solidFill>
                          <a:latin typeface="Work Sans SemiBold"/>
                          <a:ea typeface="Work Sans SemiBold"/>
                          <a:cs typeface="Work Sans SemiBold"/>
                          <a:sym typeface="Work Sans SemiBold"/>
                        </a:rPr>
                        <a:t>Piloting FW Reduction Idea</a:t>
                      </a:r>
                      <a:endParaRPr sz="1200">
                        <a:solidFill>
                          <a:srgbClr val="114D54"/>
                        </a:solidFill>
                        <a:latin typeface="Work Sans SemiBold"/>
                        <a:ea typeface="Work Sans SemiBold"/>
                        <a:cs typeface="Work Sans SemiBold"/>
                        <a:sym typeface="Work Sans SemiBold"/>
                      </a:endParaRPr>
                    </a:p>
                  </a:txBody>
                  <a:tcPr marT="91425" marB="91425" marR="91425" marL="91425"/>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Run for </a:t>
                      </a:r>
                      <a:r>
                        <a:rPr b="1" lang="en" sz="1000">
                          <a:solidFill>
                            <a:srgbClr val="114D54"/>
                          </a:solidFill>
                          <a:latin typeface="Work Sans"/>
                          <a:ea typeface="Work Sans"/>
                          <a:cs typeface="Work Sans"/>
                          <a:sym typeface="Work Sans"/>
                        </a:rPr>
                        <a:t>4 weeks</a:t>
                      </a:r>
                      <a:r>
                        <a:rPr b="1" lang="en" sz="1000">
                          <a:solidFill>
                            <a:srgbClr val="114D54"/>
                          </a:solidFill>
                          <a:latin typeface="Work Sans"/>
                          <a:ea typeface="Work Sans"/>
                          <a:cs typeface="Work Sans"/>
                          <a:sym typeface="Work Sans"/>
                        </a:rPr>
                        <a:t> </a:t>
                      </a:r>
                      <a:r>
                        <a:rPr lang="en" sz="1000">
                          <a:solidFill>
                            <a:srgbClr val="114D54"/>
                          </a:solidFill>
                          <a:latin typeface="Work Sans"/>
                          <a:ea typeface="Work Sans"/>
                          <a:cs typeface="Work Sans"/>
                          <a:sym typeface="Work Sans"/>
                        </a:rPr>
                        <a:t>minimum</a:t>
                      </a:r>
                      <a:r>
                        <a:rPr b="1" lang="en" sz="1000">
                          <a:solidFill>
                            <a:srgbClr val="114D54"/>
                          </a:solidFill>
                          <a:latin typeface="Work Sans"/>
                          <a:ea typeface="Work Sans"/>
                          <a:cs typeface="Work Sans"/>
                          <a:sym typeface="Work Sans"/>
                        </a:rPr>
                        <a:t>, up to 10+</a:t>
                      </a:r>
                      <a:r>
                        <a:rPr lang="en" sz="1000">
                          <a:solidFill>
                            <a:srgbClr val="114D54"/>
                          </a:solidFill>
                          <a:latin typeface="Work Sans"/>
                          <a:ea typeface="Work Sans"/>
                          <a:cs typeface="Work Sans"/>
                          <a:sym typeface="Work Sans"/>
                        </a:rPr>
                        <a:t> weeks</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Try to allot same # weeks for Pre- &amp; Post-Food Waste Reduction Implementation</a:t>
                      </a:r>
                      <a:endParaRPr sz="1000">
                        <a:solidFill>
                          <a:srgbClr val="114D54"/>
                        </a:solidFill>
                        <a:latin typeface="Work Sans"/>
                        <a:ea typeface="Work Sans"/>
                        <a:cs typeface="Work Sans"/>
                        <a:sym typeface="Work Sans"/>
                      </a:endParaRPr>
                    </a:p>
                  </a:txBody>
                  <a:tcPr marT="91425" marB="91425" marR="91425" marL="91425">
                    <a:solidFill>
                      <a:schemeClr val="lt1"/>
                    </a:solidFill>
                  </a:tcPr>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Office Manager or On-site Supervisor manages physical FW idea implementation; aggregates data</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Ideally, dedicate one individual to take &amp; record all measurements</a:t>
                      </a:r>
                      <a:endParaRPr sz="1000">
                        <a:solidFill>
                          <a:srgbClr val="114D54"/>
                        </a:solidFill>
                        <a:latin typeface="Work Sans"/>
                        <a:ea typeface="Work Sans"/>
                        <a:cs typeface="Work Sans"/>
                        <a:sym typeface="Work Sans"/>
                      </a:endParaRPr>
                    </a:p>
                  </a:txBody>
                  <a:tcPr marT="91425" marB="91425" marR="91425" marL="91425">
                    <a:solidFill>
                      <a:schemeClr val="lt1"/>
                    </a:solidFill>
                  </a:tcPr>
                </a:tc>
                <a:tc>
                  <a:txBody>
                    <a:bodyPr/>
                    <a:lstStyle/>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How To Guide</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Waste Audit Signage</a:t>
                      </a:r>
                      <a:endParaRPr sz="1000">
                        <a:solidFill>
                          <a:srgbClr val="114D54"/>
                        </a:solidFill>
                        <a:latin typeface="Work Sans"/>
                        <a:ea typeface="Work Sans"/>
                        <a:cs typeface="Work Sans"/>
                        <a:sym typeface="Work Sans"/>
                      </a:endParaRPr>
                    </a:p>
                    <a:p>
                      <a:pPr indent="-177800" lvl="0" marL="228600" rtl="0" algn="l">
                        <a:spcBef>
                          <a:spcPts val="0"/>
                        </a:spcBef>
                        <a:spcAft>
                          <a:spcPts val="0"/>
                        </a:spcAft>
                        <a:buClr>
                          <a:srgbClr val="114D54"/>
                        </a:buClr>
                        <a:buSzPts val="1000"/>
                        <a:buFont typeface="Work Sans"/>
                        <a:buChar char="●"/>
                      </a:pPr>
                      <a:r>
                        <a:rPr lang="en" sz="1000">
                          <a:solidFill>
                            <a:srgbClr val="114D54"/>
                          </a:solidFill>
                          <a:latin typeface="Work Sans"/>
                          <a:ea typeface="Work Sans"/>
                          <a:cs typeface="Work Sans"/>
                          <a:sym typeface="Work Sans"/>
                        </a:rPr>
                        <a:t>Waste Audit Data Sheet</a:t>
                      </a:r>
                      <a:endParaRPr sz="1000">
                        <a:solidFill>
                          <a:srgbClr val="114D54"/>
                        </a:solidFill>
                        <a:latin typeface="Work Sans"/>
                        <a:ea typeface="Work Sans"/>
                        <a:cs typeface="Work Sans"/>
                        <a:sym typeface="Work Sans"/>
                      </a:endParaRPr>
                    </a:p>
                  </a:txBody>
                  <a:tcPr marT="91425" marB="91425" marR="91425" marL="91425">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2"/>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38" name="Google Shape;338;p32"/>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39" name="Google Shape;339;p32"/>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0" name="Google Shape;340;p32"/>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1" name="Google Shape;341;p32"/>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2" name="Google Shape;342;p32"/>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3" name="Google Shape;343;p32"/>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4" name="Google Shape;344;p32"/>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5" name="Google Shape;345;p32"/>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32"/>
          <p:cNvSpPr txBox="1"/>
          <p:nvPr>
            <p:ph type="ctrTitle"/>
          </p:nvPr>
        </p:nvSpPr>
        <p:spPr>
          <a:xfrm>
            <a:off x="159300" y="287325"/>
            <a:ext cx="85206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Stats of Note</a:t>
            </a:r>
            <a:r>
              <a:rPr lang="en" sz="2500">
                <a:solidFill>
                  <a:srgbClr val="114D54"/>
                </a:solidFill>
              </a:rPr>
              <a:t>: Quick Wins and Gems</a:t>
            </a:r>
            <a:endParaRPr sz="2500">
              <a:solidFill>
                <a:srgbClr val="114D54"/>
              </a:solidFill>
            </a:endParaRPr>
          </a:p>
        </p:txBody>
      </p:sp>
      <p:graphicFrame>
        <p:nvGraphicFramePr>
          <p:cNvPr id="347" name="Google Shape;347;p32"/>
          <p:cNvGraphicFramePr/>
          <p:nvPr/>
        </p:nvGraphicFramePr>
        <p:xfrm>
          <a:off x="227250" y="1754375"/>
          <a:ext cx="3000000" cy="3000000"/>
        </p:xfrm>
        <a:graphic>
          <a:graphicData uri="http://schemas.openxmlformats.org/drawingml/2006/table">
            <a:tbl>
              <a:tblPr>
                <a:noFill/>
                <a:tableStyleId>{77163455-27A9-4B77-B160-04BFDBBA222B}</a:tableStyleId>
              </a:tblPr>
              <a:tblGrid>
                <a:gridCol w="2038475"/>
                <a:gridCol w="2043150"/>
                <a:gridCol w="1518950"/>
                <a:gridCol w="924150"/>
                <a:gridCol w="1388850"/>
              </a:tblGrid>
              <a:tr h="100000">
                <a:tc rowSpan="2">
                  <a:txBody>
                    <a:bodyPr/>
                    <a:lstStyle/>
                    <a:p>
                      <a:pPr indent="0" lvl="0" marL="0" rtl="0" algn="l">
                        <a:spcBef>
                          <a:spcPts val="0"/>
                        </a:spcBef>
                        <a:spcAft>
                          <a:spcPts val="0"/>
                        </a:spcAft>
                        <a:buNone/>
                      </a:pPr>
                      <a:r>
                        <a:rPr b="1" lang="en" sz="1100">
                          <a:solidFill>
                            <a:schemeClr val="lt1"/>
                          </a:solidFill>
                          <a:latin typeface="Work Sans"/>
                          <a:ea typeface="Work Sans"/>
                          <a:cs typeface="Work Sans"/>
                          <a:sym typeface="Work Sans"/>
                        </a:rPr>
                        <a:t>COMPANY</a:t>
                      </a:r>
                      <a:endParaRPr b="1" sz="1100">
                        <a:solidFill>
                          <a:schemeClr val="lt1"/>
                        </a:solidFill>
                        <a:latin typeface="Work Sans"/>
                        <a:ea typeface="Work Sans"/>
                        <a:cs typeface="Work Sans"/>
                        <a:sym typeface="Work Sans"/>
                      </a:endParaRPr>
                    </a:p>
                  </a:txBody>
                  <a:tcPr marT="91425" marB="91425" marR="91425" marL="91425">
                    <a:solidFill>
                      <a:srgbClr val="114D54"/>
                    </a:solidFill>
                  </a:tcPr>
                </a:tc>
                <a:tc rowSpan="2">
                  <a:txBody>
                    <a:bodyPr/>
                    <a:lstStyle/>
                    <a:p>
                      <a:pPr indent="0" lvl="0" marL="0" rtl="0" algn="ctr">
                        <a:spcBef>
                          <a:spcPts val="0"/>
                        </a:spcBef>
                        <a:spcAft>
                          <a:spcPts val="0"/>
                        </a:spcAft>
                        <a:buNone/>
                      </a:pPr>
                      <a:r>
                        <a:rPr b="1" lang="en" sz="1100">
                          <a:solidFill>
                            <a:schemeClr val="lt1"/>
                          </a:solidFill>
                          <a:latin typeface="Work Sans"/>
                          <a:ea typeface="Work Sans"/>
                          <a:cs typeface="Work Sans"/>
                          <a:sym typeface="Work Sans"/>
                        </a:rPr>
                        <a:t>TOTAL FLW IDEAS UNCOVERED IN EMPLOYEE ENGAGEMENT PROJECT</a:t>
                      </a:r>
                      <a:endParaRPr b="1" sz="1100">
                        <a:solidFill>
                          <a:schemeClr val="lt1"/>
                        </a:solidFill>
                        <a:latin typeface="Work Sans"/>
                        <a:ea typeface="Work Sans"/>
                        <a:cs typeface="Work Sans"/>
                        <a:sym typeface="Work Sans"/>
                      </a:endParaRPr>
                    </a:p>
                    <a:p>
                      <a:pPr indent="0" lvl="0" marL="0" rtl="0" algn="ctr">
                        <a:spcBef>
                          <a:spcPts val="0"/>
                        </a:spcBef>
                        <a:spcAft>
                          <a:spcPts val="0"/>
                        </a:spcAft>
                        <a:buNone/>
                      </a:pPr>
                      <a:r>
                        <a:rPr b="1" lang="en" sz="1100">
                          <a:solidFill>
                            <a:schemeClr val="lt1"/>
                          </a:solidFill>
                          <a:latin typeface="Work Sans"/>
                          <a:ea typeface="Work Sans"/>
                          <a:cs typeface="Work Sans"/>
                          <a:sym typeface="Work Sans"/>
                        </a:rPr>
                        <a:t>(#)</a:t>
                      </a:r>
                      <a:endParaRPr b="1" sz="1100">
                        <a:solidFill>
                          <a:schemeClr val="lt1"/>
                        </a:solidFill>
                        <a:latin typeface="Work Sans"/>
                        <a:ea typeface="Work Sans"/>
                        <a:cs typeface="Work Sans"/>
                        <a:sym typeface="Work Sans"/>
                      </a:endParaRPr>
                    </a:p>
                  </a:txBody>
                  <a:tcPr marT="91425" marB="91425" marR="91425" marL="91425">
                    <a:solidFill>
                      <a:srgbClr val="114D54"/>
                    </a:solidFill>
                  </a:tcPr>
                </a:tc>
                <a:tc gridSpan="3">
                  <a:txBody>
                    <a:bodyPr/>
                    <a:lstStyle/>
                    <a:p>
                      <a:pPr indent="0" lvl="0" marL="0" rtl="0" algn="l">
                        <a:spcBef>
                          <a:spcPts val="0"/>
                        </a:spcBef>
                        <a:spcAft>
                          <a:spcPts val="0"/>
                        </a:spcAft>
                        <a:buNone/>
                      </a:pPr>
                      <a:r>
                        <a:rPr b="1" lang="en" sz="1100">
                          <a:solidFill>
                            <a:schemeClr val="lt1"/>
                          </a:solidFill>
                          <a:latin typeface="Work Sans"/>
                          <a:ea typeface="Work Sans"/>
                          <a:cs typeface="Work Sans"/>
                          <a:sym typeface="Work Sans"/>
                        </a:rPr>
                        <a:t>PRIORITY IDEAS: </a:t>
                      </a:r>
                      <a:r>
                        <a:rPr lang="en" sz="1100">
                          <a:solidFill>
                            <a:schemeClr val="lt1"/>
                          </a:solidFill>
                          <a:latin typeface="Work Sans"/>
                          <a:ea typeface="Work Sans"/>
                          <a:cs typeface="Work Sans"/>
                          <a:sym typeface="Work Sans"/>
                        </a:rPr>
                        <a:t>Food Waste Reduction Ideas that can be easily implemented with immediate impact</a:t>
                      </a:r>
                      <a:endParaRPr sz="1100">
                        <a:solidFill>
                          <a:schemeClr val="lt1"/>
                        </a:solidFill>
                        <a:latin typeface="Work Sans"/>
                        <a:ea typeface="Work Sans"/>
                        <a:cs typeface="Work Sans"/>
                        <a:sym typeface="Work Sans"/>
                      </a:endParaRPr>
                    </a:p>
                  </a:txBody>
                  <a:tcPr marT="91425" marB="91425" marR="91425" marL="91425">
                    <a:solidFill>
                      <a:srgbClr val="114D54"/>
                    </a:solidFill>
                  </a:tcPr>
                </a:tc>
                <a:tc hMerge="1"/>
                <a:tc hMerge="1"/>
              </a:tr>
              <a:tr h="562900">
                <a:tc vMerge="1"/>
                <a:tc vMerge="1"/>
                <a:tc>
                  <a:txBody>
                    <a:bodyPr/>
                    <a:lstStyle/>
                    <a:p>
                      <a:pPr indent="0" lvl="0" marL="0" rtl="0" algn="ctr">
                        <a:spcBef>
                          <a:spcPts val="0"/>
                        </a:spcBef>
                        <a:spcAft>
                          <a:spcPts val="0"/>
                        </a:spcAft>
                        <a:buNone/>
                      </a:pPr>
                      <a:r>
                        <a:rPr b="1" lang="en" sz="1000">
                          <a:latin typeface="Work Sans"/>
                          <a:ea typeface="Work Sans"/>
                          <a:cs typeface="Work Sans"/>
                          <a:sym typeface="Work Sans"/>
                        </a:rPr>
                        <a:t>Quick Win Ideas</a:t>
                      </a:r>
                      <a:endParaRPr b="1" sz="1000">
                        <a:latin typeface="Work Sans"/>
                        <a:ea typeface="Work Sans"/>
                        <a:cs typeface="Work Sans"/>
                        <a:sym typeface="Work Sans"/>
                      </a:endParaRPr>
                    </a:p>
                    <a:p>
                      <a:pPr indent="0" lvl="0" marL="0" rtl="0" algn="ctr">
                        <a:spcBef>
                          <a:spcPts val="0"/>
                        </a:spcBef>
                        <a:spcAft>
                          <a:spcPts val="0"/>
                        </a:spcAft>
                        <a:buNone/>
                      </a:pPr>
                      <a:r>
                        <a:rPr lang="en" sz="1000">
                          <a:solidFill>
                            <a:srgbClr val="114D54"/>
                          </a:solidFill>
                          <a:latin typeface="Work Sans"/>
                          <a:ea typeface="Work Sans"/>
                          <a:cs typeface="Work Sans"/>
                          <a:sym typeface="Work Sans"/>
                        </a:rPr>
                        <a:t>No cost to implement</a:t>
                      </a:r>
                      <a:endParaRPr sz="1000">
                        <a:solidFill>
                          <a:srgbClr val="114D54"/>
                        </a:solidFill>
                        <a:latin typeface="Work Sans"/>
                        <a:ea typeface="Work Sans"/>
                        <a:cs typeface="Work Sans"/>
                        <a:sym typeface="Work Sans"/>
                      </a:endParaRPr>
                    </a:p>
                    <a:p>
                      <a:pPr indent="0" lvl="0" marL="0" rtl="0" algn="ctr">
                        <a:spcBef>
                          <a:spcPts val="0"/>
                        </a:spcBef>
                        <a:spcAft>
                          <a:spcPts val="0"/>
                        </a:spcAft>
                        <a:buNone/>
                      </a:pPr>
                      <a:r>
                        <a:rPr lang="en" sz="1000">
                          <a:latin typeface="Work Sans"/>
                          <a:ea typeface="Work Sans"/>
                          <a:cs typeface="Work Sans"/>
                          <a:sym typeface="Work Sans"/>
                        </a:rPr>
                        <a:t>(#)</a:t>
                      </a:r>
                      <a:endParaRPr sz="1000">
                        <a:latin typeface="Work Sans"/>
                        <a:ea typeface="Work Sans"/>
                        <a:cs typeface="Work Sans"/>
                        <a:sym typeface="Work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000">
                          <a:latin typeface="Work Sans"/>
                          <a:ea typeface="Work Sans"/>
                          <a:cs typeface="Work Sans"/>
                          <a:sym typeface="Work Sans"/>
                        </a:rPr>
                        <a:t>GEM Ideas</a:t>
                      </a:r>
                      <a:endParaRPr b="1" sz="1000">
                        <a:latin typeface="Work Sans"/>
                        <a:ea typeface="Work Sans"/>
                        <a:cs typeface="Work Sans"/>
                        <a:sym typeface="Work Sans"/>
                      </a:endParaRPr>
                    </a:p>
                    <a:p>
                      <a:pPr indent="0" lvl="0" marL="0" rtl="0" algn="ctr">
                        <a:spcBef>
                          <a:spcPts val="0"/>
                        </a:spcBef>
                        <a:spcAft>
                          <a:spcPts val="0"/>
                        </a:spcAft>
                        <a:buNone/>
                      </a:pPr>
                      <a:r>
                        <a:rPr lang="en" sz="1000">
                          <a:solidFill>
                            <a:srgbClr val="114D54"/>
                          </a:solidFill>
                          <a:latin typeface="Work Sans"/>
                          <a:ea typeface="Work Sans"/>
                          <a:cs typeface="Work Sans"/>
                          <a:sym typeface="Work Sans"/>
                        </a:rPr>
                        <a:t>Impactful </a:t>
                      </a:r>
                      <a:r>
                        <a:rPr lang="en" sz="1000">
                          <a:latin typeface="Work Sans"/>
                          <a:ea typeface="Work Sans"/>
                          <a:cs typeface="Work Sans"/>
                          <a:sym typeface="Work Sans"/>
                        </a:rPr>
                        <a:t>(#)</a:t>
                      </a:r>
                      <a:endParaRPr sz="1000">
                        <a:latin typeface="Work Sans"/>
                        <a:ea typeface="Work Sans"/>
                        <a:cs typeface="Work Sans"/>
                        <a:sym typeface="Work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000">
                          <a:solidFill>
                            <a:schemeClr val="dk1"/>
                          </a:solidFill>
                          <a:latin typeface="Work Sans"/>
                          <a:ea typeface="Work Sans"/>
                          <a:cs typeface="Work Sans"/>
                          <a:sym typeface="Work Sans"/>
                        </a:rPr>
                        <a:t>% Priority Ideas of Total Submitted</a:t>
                      </a:r>
                      <a:endParaRPr b="1" sz="1000">
                        <a:latin typeface="Work Sans"/>
                        <a:ea typeface="Work Sans"/>
                        <a:cs typeface="Work Sans"/>
                        <a:sym typeface="Work Sans"/>
                      </a:endParaRPr>
                    </a:p>
                  </a:txBody>
                  <a:tcPr marT="91425" marB="91425" marR="91425" marL="91425">
                    <a:solidFill>
                      <a:srgbClr val="D0E0E3"/>
                    </a:solidFill>
                  </a:tcPr>
                </a:tc>
              </a:tr>
              <a:tr h="381000">
                <a:tc>
                  <a:txBody>
                    <a:bodyPr/>
                    <a:lstStyle/>
                    <a:p>
                      <a:pPr indent="0" lvl="0" marL="0" rtl="0" algn="l">
                        <a:spcBef>
                          <a:spcPts val="0"/>
                        </a:spcBef>
                        <a:spcAft>
                          <a:spcPts val="0"/>
                        </a:spcAft>
                        <a:buNone/>
                      </a:pPr>
                      <a:r>
                        <a:rPr b="1" lang="en" sz="1000">
                          <a:latin typeface="Work Sans"/>
                          <a:ea typeface="Work Sans"/>
                          <a:cs typeface="Work Sans"/>
                          <a:sym typeface="Work Sans"/>
                        </a:rPr>
                        <a:t>Bob’s Red Mill</a:t>
                      </a:r>
                      <a:endParaRPr b="1"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176</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15</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20</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b="1" lang="en" sz="1000">
                          <a:latin typeface="Work Sans"/>
                          <a:ea typeface="Work Sans"/>
                          <a:cs typeface="Work Sans"/>
                          <a:sym typeface="Work Sans"/>
                        </a:rPr>
                        <a:t>13.6%</a:t>
                      </a:r>
                      <a:endParaRPr b="1" sz="10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b="1" lang="en" sz="1000">
                          <a:latin typeface="Work Sans"/>
                          <a:ea typeface="Work Sans"/>
                          <a:cs typeface="Work Sans"/>
                          <a:sym typeface="Work Sans"/>
                        </a:rPr>
                        <a:t>Land O’ Lakes / Kozy Shack</a:t>
                      </a:r>
                      <a:endParaRPr b="1"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277</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48</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49</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b="1" lang="en" sz="1000">
                          <a:latin typeface="Work Sans"/>
                          <a:ea typeface="Work Sans"/>
                          <a:cs typeface="Work Sans"/>
                          <a:sym typeface="Work Sans"/>
                        </a:rPr>
                        <a:t>38.7%</a:t>
                      </a:r>
                      <a:endParaRPr b="1" sz="10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b="1" lang="en" sz="1000">
                          <a:latin typeface="Work Sans"/>
                          <a:ea typeface="Work Sans"/>
                          <a:cs typeface="Work Sans"/>
                          <a:sym typeface="Work Sans"/>
                        </a:rPr>
                        <a:t>Fresh Del Monte</a:t>
                      </a:r>
                      <a:endParaRPr b="1"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197</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51</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62</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b="1" lang="en" sz="1000">
                          <a:latin typeface="Work Sans"/>
                          <a:ea typeface="Work Sans"/>
                          <a:cs typeface="Work Sans"/>
                          <a:sym typeface="Work Sans"/>
                        </a:rPr>
                        <a:t>31.3%</a:t>
                      </a:r>
                      <a:endParaRPr b="1" sz="1000">
                        <a:latin typeface="Work Sans"/>
                        <a:ea typeface="Work Sans"/>
                        <a:cs typeface="Work Sans"/>
                        <a:sym typeface="Work Sans"/>
                      </a:endParaRPr>
                    </a:p>
                  </a:txBody>
                  <a:tcPr marT="91425" marB="91425" marR="91425" marL="91425"/>
                </a:tc>
              </a:tr>
            </a:tbl>
          </a:graphicData>
        </a:graphic>
      </p:graphicFrame>
      <p:sp>
        <p:nvSpPr>
          <p:cNvPr id="348" name="Google Shape;348;p32"/>
          <p:cNvSpPr txBox="1"/>
          <p:nvPr/>
        </p:nvSpPr>
        <p:spPr>
          <a:xfrm>
            <a:off x="184150" y="930275"/>
            <a:ext cx="79998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E</a:t>
            </a:r>
            <a:r>
              <a:rPr lang="en" sz="1800">
                <a:solidFill>
                  <a:srgbClr val="114D54"/>
                </a:solidFill>
                <a:latin typeface="Work Sans"/>
                <a:ea typeface="Work Sans"/>
                <a:cs typeface="Work Sans"/>
                <a:sym typeface="Work Sans"/>
              </a:rPr>
              <a:t>mployee engagement projects have yielded multiple ideas that can be fast-tracked and promise significant impact for reducing waste.</a:t>
            </a:r>
            <a:endParaRPr sz="1800">
              <a:solidFill>
                <a:srgbClr val="114D54"/>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B947"/>
        </a:solidFill>
      </p:bgPr>
    </p:bg>
    <p:spTree>
      <p:nvGrpSpPr>
        <p:cNvPr id="74" name="Shape 74"/>
        <p:cNvGrpSpPr/>
        <p:nvPr/>
      </p:nvGrpSpPr>
      <p:grpSpPr>
        <a:xfrm>
          <a:off x="0" y="0"/>
          <a:ext cx="0" cy="0"/>
          <a:chOff x="0" y="0"/>
          <a:chExt cx="0" cy="0"/>
        </a:xfrm>
      </p:grpSpPr>
      <p:sp>
        <p:nvSpPr>
          <p:cNvPr id="75" name="Google Shape;75;p15"/>
          <p:cNvSpPr txBox="1"/>
          <p:nvPr>
            <p:ph type="ctrTitle"/>
          </p:nvPr>
        </p:nvSpPr>
        <p:spPr>
          <a:xfrm>
            <a:off x="159300" y="287325"/>
            <a:ext cx="85206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14D54"/>
                </a:solidFill>
              </a:rPr>
              <a:t>Please Note…</a:t>
            </a:r>
            <a:endParaRPr>
              <a:solidFill>
                <a:srgbClr val="114D54"/>
              </a:solidFill>
            </a:endParaRPr>
          </a:p>
        </p:txBody>
      </p:sp>
      <p:sp>
        <p:nvSpPr>
          <p:cNvPr id="76" name="Google Shape;76;p15"/>
          <p:cNvSpPr txBox="1"/>
          <p:nvPr/>
        </p:nvSpPr>
        <p:spPr>
          <a:xfrm>
            <a:off x="170175" y="965200"/>
            <a:ext cx="8611800" cy="9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114D54"/>
                </a:solidFill>
                <a:latin typeface="Work Sans"/>
                <a:ea typeface="Work Sans"/>
                <a:cs typeface="Work Sans"/>
                <a:sym typeface="Work Sans"/>
              </a:rPr>
              <a:t>This deck is to be leveraged by organizational leads to gain buy-in from leadership on targeted workforce education and engagement on mitigating food loss and waste within operations.</a:t>
            </a:r>
            <a:endParaRPr sz="1800">
              <a:solidFill>
                <a:schemeClr val="dk2"/>
              </a:solidFill>
              <a:latin typeface="Work Sans"/>
              <a:ea typeface="Work Sans"/>
              <a:cs typeface="Work Sans"/>
              <a:sym typeface="Work Sans"/>
            </a:endParaRPr>
          </a:p>
        </p:txBody>
      </p:sp>
      <p:graphicFrame>
        <p:nvGraphicFramePr>
          <p:cNvPr id="77" name="Google Shape;77;p15"/>
          <p:cNvGraphicFramePr/>
          <p:nvPr/>
        </p:nvGraphicFramePr>
        <p:xfrm>
          <a:off x="170175" y="2076250"/>
          <a:ext cx="3000000" cy="3000000"/>
        </p:xfrm>
        <a:graphic>
          <a:graphicData uri="http://schemas.openxmlformats.org/drawingml/2006/table">
            <a:tbl>
              <a:tblPr>
                <a:noFill/>
                <a:tableStyleId>{77163455-27A9-4B77-B160-04BFDBBA222B}</a:tableStyleId>
              </a:tblPr>
              <a:tblGrid>
                <a:gridCol w="3255350"/>
                <a:gridCol w="1187750"/>
                <a:gridCol w="2795900"/>
              </a:tblGrid>
              <a:tr h="381000">
                <a:tc gridSpan="3">
                  <a:txBody>
                    <a:bodyPr/>
                    <a:lstStyle/>
                    <a:p>
                      <a:pPr indent="0" lvl="0" marL="0" rtl="0" algn="l">
                        <a:spcBef>
                          <a:spcPts val="0"/>
                        </a:spcBef>
                        <a:spcAft>
                          <a:spcPts val="0"/>
                        </a:spcAft>
                        <a:buNone/>
                      </a:pPr>
                      <a:r>
                        <a:rPr b="1" lang="en" sz="1800">
                          <a:solidFill>
                            <a:srgbClr val="114D54"/>
                          </a:solidFill>
                          <a:latin typeface="Work Sans"/>
                          <a:ea typeface="Work Sans"/>
                          <a:cs typeface="Work Sans"/>
                          <a:sym typeface="Work Sans"/>
                        </a:rPr>
                        <a:t>Organization Leads “Pitching” Scenarios</a:t>
                      </a:r>
                      <a:endParaRPr b="1"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r h="381000">
                <a:tc>
                  <a:txBody>
                    <a:bodyPr/>
                    <a:lstStyle/>
                    <a:p>
                      <a:pPr indent="0" lvl="0" marL="0" rtl="0" algn="r">
                        <a:spcBef>
                          <a:spcPts val="0"/>
                        </a:spcBef>
                        <a:spcAft>
                          <a:spcPts val="0"/>
                        </a:spcAft>
                        <a:buNone/>
                      </a:pPr>
                      <a:r>
                        <a:rPr lang="en" sz="1800">
                          <a:solidFill>
                            <a:srgbClr val="114D54"/>
                          </a:solidFill>
                          <a:latin typeface="Work Sans"/>
                          <a:ea typeface="Work Sans"/>
                          <a:cs typeface="Work Sans"/>
                          <a:sym typeface="Work Sans"/>
                        </a:rPr>
                        <a:t>Sustainability</a:t>
                      </a:r>
                      <a:r>
                        <a:rPr lang="en" sz="1800">
                          <a:solidFill>
                            <a:srgbClr val="114D54"/>
                          </a:solidFill>
                          <a:latin typeface="Work Sans"/>
                          <a:ea typeface="Work Sans"/>
                          <a:cs typeface="Work Sans"/>
                          <a:sym typeface="Work Sans"/>
                        </a:rPr>
                        <a:t> Leader</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Facility Lead</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800">
                          <a:solidFill>
                            <a:srgbClr val="114D54"/>
                          </a:solidFill>
                          <a:latin typeface="Work Sans"/>
                          <a:ea typeface="Work Sans"/>
                          <a:cs typeface="Work Sans"/>
                          <a:sym typeface="Work Sans"/>
                        </a:rPr>
                        <a:t>Department</a:t>
                      </a:r>
                      <a:r>
                        <a:rPr lang="en" sz="1800">
                          <a:solidFill>
                            <a:srgbClr val="114D54"/>
                          </a:solidFill>
                          <a:latin typeface="Work Sans"/>
                          <a:ea typeface="Work Sans"/>
                          <a:cs typeface="Work Sans"/>
                          <a:sym typeface="Work Sans"/>
                        </a:rPr>
                        <a:t> Lead</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Store Manager</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800">
                          <a:solidFill>
                            <a:srgbClr val="114D54"/>
                          </a:solidFill>
                          <a:latin typeface="Work Sans"/>
                          <a:ea typeface="Work Sans"/>
                          <a:cs typeface="Work Sans"/>
                          <a:sym typeface="Work Sans"/>
                        </a:rPr>
                        <a:t>Food &amp; Beverage </a:t>
                      </a:r>
                      <a:r>
                        <a:rPr lang="en" sz="1800">
                          <a:solidFill>
                            <a:srgbClr val="114D54"/>
                          </a:solidFill>
                          <a:latin typeface="Work Sans"/>
                          <a:ea typeface="Work Sans"/>
                          <a:cs typeface="Work Sans"/>
                          <a:sym typeface="Work Sans"/>
                        </a:rPr>
                        <a:t>Manager</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General Manager</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lang="en" sz="1800">
                          <a:solidFill>
                            <a:srgbClr val="114D54"/>
                          </a:solidFill>
                          <a:latin typeface="Work Sans"/>
                          <a:ea typeface="Work Sans"/>
                          <a:cs typeface="Work Sans"/>
                          <a:sym typeface="Work Sans"/>
                        </a:rPr>
                        <a:t>Store Manager</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District Manager</a:t>
                      </a:r>
                      <a:endParaRPr sz="1800">
                        <a:solidFill>
                          <a:srgbClr val="114D54"/>
                        </a:solidFill>
                        <a:latin typeface="Work Sans"/>
                        <a:ea typeface="Work Sans"/>
                        <a:cs typeface="Work Sans"/>
                        <a:sym typeface="Work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8" name="Google Shape;78;p15"/>
          <p:cNvCxnSpPr/>
          <p:nvPr/>
        </p:nvCxnSpPr>
        <p:spPr>
          <a:xfrm>
            <a:off x="3557538" y="3703825"/>
            <a:ext cx="948300" cy="14100"/>
          </a:xfrm>
          <a:prstGeom prst="straightConnector1">
            <a:avLst/>
          </a:prstGeom>
          <a:noFill/>
          <a:ln cap="flat" cmpd="sng" w="38100">
            <a:solidFill>
              <a:schemeClr val="lt1"/>
            </a:solidFill>
            <a:prstDash val="solid"/>
            <a:round/>
            <a:headEnd len="med" w="med" type="none"/>
            <a:tailEnd len="med" w="med" type="triangle"/>
          </a:ln>
        </p:spPr>
      </p:cxnSp>
      <p:cxnSp>
        <p:nvCxnSpPr>
          <p:cNvPr id="79" name="Google Shape;79;p15"/>
          <p:cNvCxnSpPr/>
          <p:nvPr/>
        </p:nvCxnSpPr>
        <p:spPr>
          <a:xfrm>
            <a:off x="3557538" y="4164600"/>
            <a:ext cx="948300" cy="14100"/>
          </a:xfrm>
          <a:prstGeom prst="straightConnector1">
            <a:avLst/>
          </a:prstGeom>
          <a:noFill/>
          <a:ln cap="flat" cmpd="sng" w="38100">
            <a:solidFill>
              <a:schemeClr val="lt1"/>
            </a:solidFill>
            <a:prstDash val="solid"/>
            <a:round/>
            <a:headEnd len="med" w="med" type="none"/>
            <a:tailEnd len="med" w="med" type="triangle"/>
          </a:ln>
        </p:spPr>
      </p:cxnSp>
      <p:cxnSp>
        <p:nvCxnSpPr>
          <p:cNvPr id="80" name="Google Shape;80;p15"/>
          <p:cNvCxnSpPr/>
          <p:nvPr/>
        </p:nvCxnSpPr>
        <p:spPr>
          <a:xfrm>
            <a:off x="3557538" y="2782263"/>
            <a:ext cx="948300" cy="14100"/>
          </a:xfrm>
          <a:prstGeom prst="straightConnector1">
            <a:avLst/>
          </a:prstGeom>
          <a:noFill/>
          <a:ln cap="flat" cmpd="sng" w="38100">
            <a:solidFill>
              <a:schemeClr val="lt1"/>
            </a:solidFill>
            <a:prstDash val="solid"/>
            <a:round/>
            <a:headEnd len="med" w="med" type="none"/>
            <a:tailEnd len="med" w="med" type="triangle"/>
          </a:ln>
        </p:spPr>
      </p:cxnSp>
      <p:cxnSp>
        <p:nvCxnSpPr>
          <p:cNvPr id="81" name="Google Shape;81;p15"/>
          <p:cNvCxnSpPr/>
          <p:nvPr/>
        </p:nvCxnSpPr>
        <p:spPr>
          <a:xfrm>
            <a:off x="3557538" y="3243038"/>
            <a:ext cx="948300" cy="14100"/>
          </a:xfrm>
          <a:prstGeom prst="straightConnector1">
            <a:avLst/>
          </a:prstGeom>
          <a:noFill/>
          <a:ln cap="flat" cmpd="sng" w="38100">
            <a:solidFill>
              <a:schemeClr val="lt1"/>
            </a:solidFill>
            <a:prstDash val="solid"/>
            <a:round/>
            <a:headEnd len="med" w="med"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4" name="Google Shape;354;p33"/>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5" name="Google Shape;355;p33"/>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6" name="Google Shape;356;p33"/>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7" name="Google Shape;357;p33"/>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8" name="Google Shape;358;p33"/>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9" name="Google Shape;359;p33"/>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60" name="Google Shape;360;p33"/>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61" name="Google Shape;361;p33"/>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33"/>
          <p:cNvSpPr txBox="1"/>
          <p:nvPr>
            <p:ph type="ctrTitle"/>
          </p:nvPr>
        </p:nvSpPr>
        <p:spPr>
          <a:xfrm>
            <a:off x="159300" y="287325"/>
            <a:ext cx="85206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Stats of Note: </a:t>
            </a:r>
            <a:r>
              <a:rPr lang="en" sz="2500">
                <a:solidFill>
                  <a:srgbClr val="114D54"/>
                </a:solidFill>
              </a:rPr>
              <a:t>Reduction Opportunities </a:t>
            </a:r>
            <a:endParaRPr sz="2500">
              <a:solidFill>
                <a:srgbClr val="114D54"/>
              </a:solidFill>
            </a:endParaRPr>
          </a:p>
        </p:txBody>
      </p:sp>
      <p:graphicFrame>
        <p:nvGraphicFramePr>
          <p:cNvPr id="363" name="Google Shape;363;p33"/>
          <p:cNvGraphicFramePr/>
          <p:nvPr/>
        </p:nvGraphicFramePr>
        <p:xfrm>
          <a:off x="314325" y="2113075"/>
          <a:ext cx="3000000" cy="3000000"/>
        </p:xfrm>
        <a:graphic>
          <a:graphicData uri="http://schemas.openxmlformats.org/drawingml/2006/table">
            <a:tbl>
              <a:tblPr>
                <a:noFill/>
                <a:tableStyleId>{77163455-27A9-4B77-B160-04BFDBBA222B}</a:tableStyleId>
              </a:tblPr>
              <a:tblGrid>
                <a:gridCol w="1533500"/>
                <a:gridCol w="1533500"/>
                <a:gridCol w="1400150"/>
                <a:gridCol w="1304900"/>
                <a:gridCol w="1895450"/>
              </a:tblGrid>
              <a:tr h="100000">
                <a:tc gridSpan="4">
                  <a:txBody>
                    <a:bodyPr/>
                    <a:lstStyle/>
                    <a:p>
                      <a:pPr indent="0" lvl="0" marL="0" rtl="0" algn="l">
                        <a:spcBef>
                          <a:spcPts val="0"/>
                        </a:spcBef>
                        <a:spcAft>
                          <a:spcPts val="0"/>
                        </a:spcAft>
                        <a:buNone/>
                      </a:pPr>
                      <a:r>
                        <a:rPr b="1" lang="en" sz="1100">
                          <a:solidFill>
                            <a:schemeClr val="lt1"/>
                          </a:solidFill>
                          <a:latin typeface="Work Sans"/>
                          <a:ea typeface="Work Sans"/>
                          <a:cs typeface="Work Sans"/>
                          <a:sym typeface="Work Sans"/>
                        </a:rPr>
                        <a:t> MOST PREFERRED FOOD WASTE REDUCTION OPPORTUNITIES </a:t>
                      </a:r>
                      <a:endParaRPr b="1" sz="1100">
                        <a:solidFill>
                          <a:schemeClr val="lt1"/>
                        </a:solidFill>
                        <a:latin typeface="Work Sans"/>
                        <a:ea typeface="Work Sans"/>
                        <a:cs typeface="Work Sans"/>
                        <a:sym typeface="Work Sans"/>
                      </a:endParaRPr>
                    </a:p>
                  </a:txBody>
                  <a:tcPr marT="91425" marB="91425" marR="91425" marL="91425">
                    <a:solidFill>
                      <a:srgbClr val="114D54"/>
                    </a:solidFill>
                  </a:tcPr>
                </a:tc>
                <a:tc hMerge="1"/>
                <a:tc hMerge="1"/>
                <a:tc hMerge="1"/>
                <a:tc>
                  <a:txBody>
                    <a:bodyPr/>
                    <a:lstStyle/>
                    <a:p>
                      <a:pPr indent="0" lvl="0" marL="0" rtl="0" algn="l">
                        <a:spcBef>
                          <a:spcPts val="0"/>
                        </a:spcBef>
                        <a:spcAft>
                          <a:spcPts val="0"/>
                        </a:spcAft>
                        <a:buNone/>
                      </a:pPr>
                      <a:r>
                        <a:t/>
                      </a:r>
                      <a:endParaRPr b="1" sz="1100">
                        <a:solidFill>
                          <a:schemeClr val="lt1"/>
                        </a:solidFill>
                        <a:latin typeface="Work Sans"/>
                        <a:ea typeface="Work Sans"/>
                        <a:cs typeface="Work Sans"/>
                        <a:sym typeface="Work Sans"/>
                      </a:endParaRPr>
                    </a:p>
                  </a:txBody>
                  <a:tcPr marT="91425" marB="91425" marR="91425" marL="91425">
                    <a:solidFill>
                      <a:srgbClr val="114D54"/>
                    </a:solidFill>
                  </a:tcPr>
                </a:tc>
              </a:tr>
              <a:tr h="562900">
                <a:tc>
                  <a:txBody>
                    <a:bodyPr/>
                    <a:lstStyle/>
                    <a:p>
                      <a:pPr indent="0" lvl="0" marL="0" rtl="0" algn="ctr">
                        <a:spcBef>
                          <a:spcPts val="0"/>
                        </a:spcBef>
                        <a:spcAft>
                          <a:spcPts val="0"/>
                        </a:spcAft>
                        <a:buNone/>
                      </a:pPr>
                      <a:r>
                        <a:rPr b="1" lang="en" sz="1000">
                          <a:latin typeface="Work Sans"/>
                          <a:ea typeface="Work Sans"/>
                          <a:cs typeface="Work Sans"/>
                          <a:sym typeface="Work Sans"/>
                        </a:rPr>
                        <a:t>COMPANY</a:t>
                      </a:r>
                      <a:endParaRPr b="1" sz="1000">
                        <a:latin typeface="Work Sans"/>
                        <a:ea typeface="Work Sans"/>
                        <a:cs typeface="Work Sans"/>
                        <a:sym typeface="Work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000">
                          <a:latin typeface="Work Sans"/>
                          <a:ea typeface="Work Sans"/>
                          <a:cs typeface="Work Sans"/>
                          <a:sym typeface="Work Sans"/>
                        </a:rPr>
                        <a:t>DONATION IDEAS UNCOVERED </a:t>
                      </a:r>
                      <a:endParaRPr b="1" sz="1000">
                        <a:latin typeface="Work Sans"/>
                        <a:ea typeface="Work Sans"/>
                        <a:cs typeface="Work Sans"/>
                        <a:sym typeface="Work Sans"/>
                      </a:endParaRPr>
                    </a:p>
                    <a:p>
                      <a:pPr indent="0" lvl="0" marL="0" rtl="0" algn="ctr">
                        <a:spcBef>
                          <a:spcPts val="0"/>
                        </a:spcBef>
                        <a:spcAft>
                          <a:spcPts val="0"/>
                        </a:spcAft>
                        <a:buNone/>
                      </a:pPr>
                      <a:r>
                        <a:rPr lang="en" sz="1000">
                          <a:latin typeface="Work Sans"/>
                          <a:ea typeface="Work Sans"/>
                          <a:cs typeface="Work Sans"/>
                          <a:sym typeface="Work Sans"/>
                        </a:rPr>
                        <a:t>(%)</a:t>
                      </a:r>
                      <a:endParaRPr sz="1000">
                        <a:latin typeface="Work Sans"/>
                        <a:ea typeface="Work Sans"/>
                        <a:cs typeface="Work Sans"/>
                        <a:sym typeface="Work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000">
                          <a:latin typeface="Work Sans"/>
                          <a:ea typeface="Work Sans"/>
                          <a:cs typeface="Work Sans"/>
                          <a:sym typeface="Work Sans"/>
                        </a:rPr>
                        <a:t>DIVERSION IDEAS UNCOVERED </a:t>
                      </a:r>
                      <a:endParaRPr b="1" sz="1000">
                        <a:latin typeface="Work Sans"/>
                        <a:ea typeface="Work Sans"/>
                        <a:cs typeface="Work Sans"/>
                        <a:sym typeface="Work Sans"/>
                      </a:endParaRPr>
                    </a:p>
                    <a:p>
                      <a:pPr indent="0" lvl="0" marL="0" rtl="0" algn="ctr">
                        <a:spcBef>
                          <a:spcPts val="0"/>
                        </a:spcBef>
                        <a:spcAft>
                          <a:spcPts val="0"/>
                        </a:spcAft>
                        <a:buNone/>
                      </a:pPr>
                      <a:r>
                        <a:rPr lang="en" sz="1000">
                          <a:latin typeface="Work Sans"/>
                          <a:ea typeface="Work Sans"/>
                          <a:cs typeface="Work Sans"/>
                          <a:sym typeface="Work Sans"/>
                        </a:rPr>
                        <a:t>(%)</a:t>
                      </a:r>
                      <a:endParaRPr sz="1000">
                        <a:latin typeface="Work Sans"/>
                        <a:ea typeface="Work Sans"/>
                        <a:cs typeface="Work Sans"/>
                        <a:sym typeface="Work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000">
                          <a:latin typeface="Work Sans"/>
                          <a:ea typeface="Work Sans"/>
                          <a:cs typeface="Work Sans"/>
                          <a:sym typeface="Work Sans"/>
                        </a:rPr>
                        <a:t>UPCYCLING IDEA UNCOVERED </a:t>
                      </a:r>
                      <a:endParaRPr b="1" sz="1000">
                        <a:latin typeface="Work Sans"/>
                        <a:ea typeface="Work Sans"/>
                        <a:cs typeface="Work Sans"/>
                        <a:sym typeface="Work Sans"/>
                      </a:endParaRPr>
                    </a:p>
                    <a:p>
                      <a:pPr indent="0" lvl="0" marL="0" rtl="0" algn="ctr">
                        <a:spcBef>
                          <a:spcPts val="0"/>
                        </a:spcBef>
                        <a:spcAft>
                          <a:spcPts val="0"/>
                        </a:spcAft>
                        <a:buNone/>
                      </a:pPr>
                      <a:r>
                        <a:rPr lang="en" sz="1000">
                          <a:latin typeface="Work Sans"/>
                          <a:ea typeface="Work Sans"/>
                          <a:cs typeface="Work Sans"/>
                          <a:sym typeface="Work Sans"/>
                        </a:rPr>
                        <a:t>(%)</a:t>
                      </a:r>
                      <a:endParaRPr sz="1000">
                        <a:latin typeface="Work Sans"/>
                        <a:ea typeface="Work Sans"/>
                        <a:cs typeface="Work Sans"/>
                        <a:sym typeface="Work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000">
                          <a:latin typeface="Work Sans"/>
                          <a:ea typeface="Work Sans"/>
                          <a:cs typeface="Work Sans"/>
                          <a:sym typeface="Work Sans"/>
                        </a:rPr>
                        <a:t>TOTAL OF MOST PREFERRED FOOD WASTE REDUCTION IDEAS</a:t>
                      </a:r>
                      <a:endParaRPr b="1" sz="1000">
                        <a:latin typeface="Work Sans"/>
                        <a:ea typeface="Work Sans"/>
                        <a:cs typeface="Work Sans"/>
                        <a:sym typeface="Work Sans"/>
                      </a:endParaRPr>
                    </a:p>
                    <a:p>
                      <a:pPr indent="0" lvl="0" marL="0" rtl="0" algn="ctr">
                        <a:spcBef>
                          <a:spcPts val="0"/>
                        </a:spcBef>
                        <a:spcAft>
                          <a:spcPts val="0"/>
                        </a:spcAft>
                        <a:buNone/>
                      </a:pPr>
                      <a:r>
                        <a:rPr lang="en" sz="1000">
                          <a:latin typeface="Work Sans"/>
                          <a:ea typeface="Work Sans"/>
                          <a:cs typeface="Work Sans"/>
                          <a:sym typeface="Work Sans"/>
                        </a:rPr>
                        <a:t>(%)</a:t>
                      </a:r>
                      <a:endParaRPr sz="1000">
                        <a:latin typeface="Work Sans"/>
                        <a:ea typeface="Work Sans"/>
                        <a:cs typeface="Work Sans"/>
                        <a:sym typeface="Work Sans"/>
                      </a:endParaRPr>
                    </a:p>
                  </a:txBody>
                  <a:tcPr marT="91425" marB="91425" marR="91425" marL="91425">
                    <a:solidFill>
                      <a:srgbClr val="D0E0E3"/>
                    </a:solidFill>
                  </a:tcPr>
                </a:tc>
              </a:tr>
              <a:tr h="381000">
                <a:tc>
                  <a:txBody>
                    <a:bodyPr/>
                    <a:lstStyle/>
                    <a:p>
                      <a:pPr indent="0" lvl="0" marL="0" rtl="0" algn="l">
                        <a:spcBef>
                          <a:spcPts val="0"/>
                        </a:spcBef>
                        <a:spcAft>
                          <a:spcPts val="0"/>
                        </a:spcAft>
                        <a:buClr>
                          <a:schemeClr val="dk1"/>
                        </a:buClr>
                        <a:buSzPts val="1100"/>
                        <a:buFont typeface="Arial"/>
                        <a:buNone/>
                      </a:pPr>
                      <a:r>
                        <a:rPr b="1" lang="en" sz="1000">
                          <a:solidFill>
                            <a:schemeClr val="dk1"/>
                          </a:solidFill>
                          <a:latin typeface="Work Sans"/>
                          <a:ea typeface="Work Sans"/>
                          <a:cs typeface="Work Sans"/>
                          <a:sym typeface="Work Sans"/>
                        </a:rPr>
                        <a:t>Bob’s Red Mill</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2.3%</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6.8%</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15.9%</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b="1" lang="en" sz="1000">
                          <a:latin typeface="Work Sans"/>
                          <a:ea typeface="Work Sans"/>
                          <a:cs typeface="Work Sans"/>
                          <a:sym typeface="Work Sans"/>
                        </a:rPr>
                        <a:t>25.0%</a:t>
                      </a:r>
                      <a:endParaRPr b="1" sz="10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sz="1000">
                          <a:solidFill>
                            <a:schemeClr val="dk1"/>
                          </a:solidFill>
                          <a:latin typeface="Work Sans"/>
                          <a:ea typeface="Work Sans"/>
                          <a:cs typeface="Work Sans"/>
                          <a:sym typeface="Work Sans"/>
                        </a:rPr>
                        <a:t>Fresh Del Monte</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9.7%</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8.5%</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lang="en" sz="1000">
                          <a:latin typeface="Work Sans"/>
                          <a:ea typeface="Work Sans"/>
                          <a:cs typeface="Work Sans"/>
                          <a:sym typeface="Work Sans"/>
                        </a:rPr>
                        <a:t>16.5%</a:t>
                      </a:r>
                      <a:endParaRPr sz="1000">
                        <a:latin typeface="Work Sans"/>
                        <a:ea typeface="Work Sans"/>
                        <a:cs typeface="Work Sans"/>
                        <a:sym typeface="Work Sans"/>
                      </a:endParaRPr>
                    </a:p>
                  </a:txBody>
                  <a:tcPr marT="91425" marB="91425" marR="91425" marL="91425"/>
                </a:tc>
                <a:tc>
                  <a:txBody>
                    <a:bodyPr/>
                    <a:lstStyle/>
                    <a:p>
                      <a:pPr indent="0" lvl="0" marL="0" rtl="0" algn="ctr">
                        <a:spcBef>
                          <a:spcPts val="0"/>
                        </a:spcBef>
                        <a:spcAft>
                          <a:spcPts val="0"/>
                        </a:spcAft>
                        <a:buNone/>
                      </a:pPr>
                      <a:r>
                        <a:rPr b="1" lang="en" sz="1000">
                          <a:latin typeface="Work Sans"/>
                          <a:ea typeface="Work Sans"/>
                          <a:cs typeface="Work Sans"/>
                          <a:sym typeface="Work Sans"/>
                        </a:rPr>
                        <a:t>34.7%</a:t>
                      </a:r>
                      <a:endParaRPr b="1" sz="1000">
                        <a:latin typeface="Work Sans"/>
                        <a:ea typeface="Work Sans"/>
                        <a:cs typeface="Work Sans"/>
                        <a:sym typeface="Work Sans"/>
                      </a:endParaRPr>
                    </a:p>
                  </a:txBody>
                  <a:tcPr marT="91425" marB="91425" marR="91425" marL="91425"/>
                </a:tc>
              </a:tr>
            </a:tbl>
          </a:graphicData>
        </a:graphic>
      </p:graphicFrame>
      <p:sp>
        <p:nvSpPr>
          <p:cNvPr id="364" name="Google Shape;364;p33"/>
          <p:cNvSpPr txBox="1"/>
          <p:nvPr/>
        </p:nvSpPr>
        <p:spPr>
          <a:xfrm>
            <a:off x="184150" y="1006475"/>
            <a:ext cx="8181900" cy="9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Even more promising is that past FLW employee engagement projects prove that between a </a:t>
            </a:r>
            <a:r>
              <a:rPr b="1" lang="en" sz="1800">
                <a:solidFill>
                  <a:srgbClr val="114D54"/>
                </a:solidFill>
                <a:latin typeface="Work Sans"/>
                <a:ea typeface="Work Sans"/>
                <a:cs typeface="Work Sans"/>
                <a:sym typeface="Work Sans"/>
              </a:rPr>
              <a:t>quarter </a:t>
            </a:r>
            <a:r>
              <a:rPr lang="en" sz="1800">
                <a:solidFill>
                  <a:srgbClr val="114D54"/>
                </a:solidFill>
                <a:latin typeface="Work Sans"/>
                <a:ea typeface="Work Sans"/>
                <a:cs typeface="Work Sans"/>
                <a:sym typeface="Work Sans"/>
              </a:rPr>
              <a:t>and a </a:t>
            </a:r>
            <a:r>
              <a:rPr b="1" lang="en" sz="1800">
                <a:solidFill>
                  <a:srgbClr val="114D54"/>
                </a:solidFill>
                <a:latin typeface="Work Sans"/>
                <a:ea typeface="Work Sans"/>
                <a:cs typeface="Work Sans"/>
                <a:sym typeface="Work Sans"/>
              </a:rPr>
              <a:t>third </a:t>
            </a:r>
            <a:r>
              <a:rPr lang="en" sz="1800">
                <a:solidFill>
                  <a:srgbClr val="114D54"/>
                </a:solidFill>
                <a:latin typeface="Work Sans"/>
                <a:ea typeface="Work Sans"/>
                <a:cs typeface="Work Sans"/>
                <a:sym typeface="Work Sans"/>
              </a:rPr>
              <a:t>of all ideas uncovered, fall into the category of ‘most preferred’ ways to manage food waste.</a:t>
            </a:r>
            <a:endParaRPr sz="1800">
              <a:solidFill>
                <a:srgbClr val="114D54"/>
              </a:solidFill>
              <a:latin typeface="Work Sans"/>
              <a:ea typeface="Work Sans"/>
              <a:cs typeface="Work Sans"/>
              <a:sym typeface="Work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4"/>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0" name="Google Shape;370;p34"/>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1" name="Google Shape;371;p34"/>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2" name="Google Shape;372;p34"/>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3" name="Google Shape;373;p34"/>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4" name="Google Shape;374;p34"/>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5" name="Google Shape;375;p34"/>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6" name="Google Shape;376;p34"/>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7" name="Google Shape;377;p34"/>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34"/>
          <p:cNvSpPr txBox="1"/>
          <p:nvPr>
            <p:ph type="ctrTitle"/>
          </p:nvPr>
        </p:nvSpPr>
        <p:spPr>
          <a:xfrm>
            <a:off x="159300" y="287325"/>
            <a:ext cx="85206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Workforce </a:t>
            </a:r>
            <a:r>
              <a:rPr lang="en" sz="2500">
                <a:solidFill>
                  <a:srgbClr val="114D54"/>
                </a:solidFill>
              </a:rPr>
              <a:t>Messaging</a:t>
            </a:r>
            <a:endParaRPr baseline="30000" sz="2500">
              <a:solidFill>
                <a:srgbClr val="114D54"/>
              </a:solidFill>
            </a:endParaRPr>
          </a:p>
        </p:txBody>
      </p:sp>
      <p:sp>
        <p:nvSpPr>
          <p:cNvPr id="379" name="Google Shape;379;p34"/>
          <p:cNvSpPr txBox="1"/>
          <p:nvPr/>
        </p:nvSpPr>
        <p:spPr>
          <a:xfrm>
            <a:off x="208575" y="929250"/>
            <a:ext cx="68049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For Millennial and Gen Z workforces </a:t>
            </a:r>
            <a:endParaRPr sz="1800">
              <a:solidFill>
                <a:srgbClr val="114D54"/>
              </a:solidFill>
              <a:latin typeface="Work Sans"/>
              <a:ea typeface="Work Sans"/>
              <a:cs typeface="Work Sans"/>
              <a:sym typeface="Work Sans"/>
            </a:endParaRPr>
          </a:p>
        </p:txBody>
      </p:sp>
      <p:sp>
        <p:nvSpPr>
          <p:cNvPr id="380" name="Google Shape;380;p34"/>
          <p:cNvSpPr txBox="1"/>
          <p:nvPr>
            <p:ph idx="1" type="subTitle"/>
          </p:nvPr>
        </p:nvSpPr>
        <p:spPr>
          <a:xfrm>
            <a:off x="159300" y="1462525"/>
            <a:ext cx="6459300" cy="3129900"/>
          </a:xfrm>
          <a:prstGeom prst="rect">
            <a:avLst/>
          </a:prstGeom>
          <a:ln>
            <a:noFill/>
          </a:ln>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Clr>
                <a:srgbClr val="114D54"/>
              </a:buClr>
              <a:buSzPts val="1400"/>
              <a:buChar char="❖"/>
            </a:pPr>
            <a:r>
              <a:rPr lang="en" sz="1400">
                <a:solidFill>
                  <a:srgbClr val="114D54"/>
                </a:solidFill>
              </a:rPr>
              <a:t>Sustainability is a core value of our organization; we know it’s a personal value you hold.</a:t>
            </a:r>
            <a:r>
              <a:rPr lang="en" sz="1400">
                <a:solidFill>
                  <a:srgbClr val="114D54"/>
                </a:solidFill>
              </a:rPr>
              <a:t>  </a:t>
            </a:r>
            <a:r>
              <a:rPr lang="en" sz="1400">
                <a:solidFill>
                  <a:srgbClr val="114D54"/>
                </a:solidFill>
                <a:highlight>
                  <a:srgbClr val="FFFFFF"/>
                </a:highlight>
              </a:rPr>
              <a:t>Building a ‘culture of sustainability’ relies on every person contributing, being aware of, and enacting impactful food waste reduction strategies.</a:t>
            </a:r>
            <a:endParaRPr sz="1400">
              <a:solidFill>
                <a:srgbClr val="114D54"/>
              </a:solidFill>
              <a:highlight>
                <a:srgbClr val="FFFFFF"/>
              </a:highlight>
            </a:endParaRPr>
          </a:p>
          <a:p>
            <a:pPr indent="0" lvl="0" marL="457200" rtl="0" algn="l">
              <a:lnSpc>
                <a:spcPct val="95000"/>
              </a:lnSpc>
              <a:spcBef>
                <a:spcPts val="0"/>
              </a:spcBef>
              <a:spcAft>
                <a:spcPts val="0"/>
              </a:spcAft>
              <a:buNone/>
            </a:pPr>
            <a:r>
              <a:t/>
            </a:r>
            <a:endParaRPr sz="1400">
              <a:solidFill>
                <a:srgbClr val="114D54"/>
              </a:solidFill>
              <a:highlight>
                <a:srgbClr val="FFFFFF"/>
              </a:highlight>
            </a:endParaRPr>
          </a:p>
          <a:p>
            <a:pPr indent="-317500" lvl="0" marL="457200" rtl="0" algn="l">
              <a:lnSpc>
                <a:spcPct val="95000"/>
              </a:lnSpc>
              <a:spcBef>
                <a:spcPts val="0"/>
              </a:spcBef>
              <a:spcAft>
                <a:spcPts val="0"/>
              </a:spcAft>
              <a:buClr>
                <a:srgbClr val="114D54"/>
              </a:buClr>
              <a:buSzPts val="1400"/>
              <a:buChar char="❖"/>
            </a:pPr>
            <a:r>
              <a:rPr lang="en" sz="1400">
                <a:solidFill>
                  <a:srgbClr val="114D54"/>
                </a:solidFill>
              </a:rPr>
              <a:t>Mitigating food loss &amp; waste aligns with our company’s strategic business goals, which are in support of UN SDG 12.3: Halving food waste by 2030.</a:t>
            </a:r>
            <a:endParaRPr sz="1400">
              <a:solidFill>
                <a:srgbClr val="114D54"/>
              </a:solidFill>
            </a:endParaRPr>
          </a:p>
          <a:p>
            <a:pPr indent="0" lvl="0" marL="457200" rtl="0" algn="l">
              <a:lnSpc>
                <a:spcPct val="95000"/>
              </a:lnSpc>
              <a:spcBef>
                <a:spcPts val="0"/>
              </a:spcBef>
              <a:spcAft>
                <a:spcPts val="0"/>
              </a:spcAft>
              <a:buNone/>
            </a:pPr>
            <a:r>
              <a:t/>
            </a:r>
            <a:endParaRPr sz="1400">
              <a:solidFill>
                <a:srgbClr val="114D54"/>
              </a:solidFill>
            </a:endParaRPr>
          </a:p>
          <a:p>
            <a:pPr indent="-317500" lvl="0" marL="457200" rtl="0" algn="l">
              <a:lnSpc>
                <a:spcPct val="95000"/>
              </a:lnSpc>
              <a:spcBef>
                <a:spcPts val="0"/>
              </a:spcBef>
              <a:spcAft>
                <a:spcPts val="0"/>
              </a:spcAft>
              <a:buClr>
                <a:srgbClr val="114D54"/>
              </a:buClr>
              <a:buSzPts val="1400"/>
              <a:buChar char="❖"/>
            </a:pPr>
            <a:r>
              <a:rPr lang="en" sz="1400">
                <a:solidFill>
                  <a:srgbClr val="114D54"/>
                </a:solidFill>
              </a:rPr>
              <a:t>Food waste is a very solvable issue and one that every individual can contribute to.</a:t>
            </a:r>
            <a:endParaRPr sz="1400">
              <a:solidFill>
                <a:srgbClr val="114D54"/>
              </a:solidFill>
            </a:endParaRPr>
          </a:p>
          <a:p>
            <a:pPr indent="0" lvl="0" marL="457200" rtl="0" algn="l">
              <a:lnSpc>
                <a:spcPct val="95000"/>
              </a:lnSpc>
              <a:spcBef>
                <a:spcPts val="0"/>
              </a:spcBef>
              <a:spcAft>
                <a:spcPts val="0"/>
              </a:spcAft>
              <a:buNone/>
            </a:pPr>
            <a:r>
              <a:t/>
            </a:r>
            <a:endParaRPr sz="1400">
              <a:solidFill>
                <a:srgbClr val="114D54"/>
              </a:solidFill>
            </a:endParaRPr>
          </a:p>
          <a:p>
            <a:pPr indent="-317500" lvl="0" marL="457200" rtl="0" algn="l">
              <a:lnSpc>
                <a:spcPct val="95000"/>
              </a:lnSpc>
              <a:spcBef>
                <a:spcPts val="0"/>
              </a:spcBef>
              <a:spcAft>
                <a:spcPts val="0"/>
              </a:spcAft>
              <a:buClr>
                <a:srgbClr val="114D54"/>
              </a:buClr>
              <a:buSzPts val="1400"/>
              <a:buChar char="❖"/>
            </a:pPr>
            <a:r>
              <a:rPr lang="en" sz="1400">
                <a:solidFill>
                  <a:srgbClr val="114D54"/>
                </a:solidFill>
              </a:rPr>
              <a:t>Food waste makes up approximately 8% of global GHG emissions. By helping to reduce food loss &amp; waste at home and at work, you are dire</a:t>
            </a:r>
            <a:r>
              <a:rPr lang="en" sz="1400">
                <a:solidFill>
                  <a:srgbClr val="114D54"/>
                </a:solidFill>
              </a:rPr>
              <a:t>ctly supporting GHG reduction.</a:t>
            </a:r>
            <a:endParaRPr sz="1400">
              <a:solidFill>
                <a:srgbClr val="114D54"/>
              </a:solidFill>
            </a:endParaRPr>
          </a:p>
          <a:p>
            <a:pPr indent="0" lvl="0" marL="0" rtl="0" algn="l">
              <a:lnSpc>
                <a:spcPct val="95000"/>
              </a:lnSpc>
              <a:spcBef>
                <a:spcPts val="0"/>
              </a:spcBef>
              <a:spcAft>
                <a:spcPts val="1200"/>
              </a:spcAft>
              <a:buSzPts val="935"/>
              <a:buNone/>
            </a:pPr>
            <a:r>
              <a:t/>
            </a:r>
            <a:endParaRPr sz="1460">
              <a:solidFill>
                <a:srgbClr val="114D54"/>
              </a:solidFill>
            </a:endParaRPr>
          </a:p>
        </p:txBody>
      </p:sp>
      <p:sp>
        <p:nvSpPr>
          <p:cNvPr id="381" name="Google Shape;381;p34"/>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pic>
        <p:nvPicPr>
          <p:cNvPr id="382" name="Google Shape;382;p34"/>
          <p:cNvPicPr preferRelativeResize="0"/>
          <p:nvPr/>
        </p:nvPicPr>
        <p:blipFill rotWithShape="1">
          <a:blip r:embed="rId3">
            <a:alphaModFix/>
          </a:blip>
          <a:srcRect b="5758" l="0" r="0" t="0"/>
          <a:stretch/>
        </p:blipFill>
        <p:spPr>
          <a:xfrm>
            <a:off x="6778450" y="1335000"/>
            <a:ext cx="2220600" cy="27309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5"/>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88" name="Google Shape;388;p35"/>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89" name="Google Shape;389;p35"/>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0" name="Google Shape;390;p35"/>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1" name="Google Shape;391;p35"/>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2" name="Google Shape;392;p35"/>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3" name="Google Shape;393;p35"/>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4" name="Google Shape;394;p35"/>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5" name="Google Shape;395;p35"/>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6" name="Google Shape;396;p35"/>
          <p:cNvSpPr txBox="1"/>
          <p:nvPr>
            <p:ph idx="4294967295" type="title"/>
          </p:nvPr>
        </p:nvSpPr>
        <p:spPr>
          <a:xfrm>
            <a:off x="154825" y="928175"/>
            <a:ext cx="7303500" cy="99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8EB947"/>
                </a:solidFill>
                <a:latin typeface="Work Sans"/>
                <a:ea typeface="Work Sans"/>
                <a:cs typeface="Work Sans"/>
                <a:sym typeface="Work Sans"/>
              </a:rPr>
              <a:t>Is there anything else you would like to share about your experience with the competition?</a:t>
            </a:r>
            <a:endParaRPr sz="1800">
              <a:solidFill>
                <a:srgbClr val="8EB947"/>
              </a:solidFill>
              <a:latin typeface="Work Sans"/>
              <a:ea typeface="Work Sans"/>
              <a:cs typeface="Work Sans"/>
              <a:sym typeface="Work Sans"/>
            </a:endParaRPr>
          </a:p>
        </p:txBody>
      </p:sp>
      <p:sp>
        <p:nvSpPr>
          <p:cNvPr id="397" name="Google Shape;397;p35"/>
          <p:cNvSpPr txBox="1"/>
          <p:nvPr/>
        </p:nvSpPr>
        <p:spPr>
          <a:xfrm>
            <a:off x="217175" y="1693775"/>
            <a:ext cx="7303500" cy="2955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14D54"/>
              </a:buClr>
              <a:buSzPts val="1200"/>
              <a:buFont typeface="Barlow Medium"/>
              <a:buChar char="❖"/>
            </a:pPr>
            <a:r>
              <a:rPr lang="en" sz="1200">
                <a:solidFill>
                  <a:srgbClr val="114D54"/>
                </a:solidFill>
                <a:latin typeface="Barlow Medium"/>
                <a:ea typeface="Barlow Medium"/>
                <a:cs typeface="Barlow Medium"/>
                <a:sym typeface="Barlow Medium"/>
              </a:rPr>
              <a:t>“I love that we are starting this discussion and raising awareness. This should be a frequent topic.”</a:t>
            </a:r>
            <a:endParaRPr sz="1200">
              <a:solidFill>
                <a:srgbClr val="114D54"/>
              </a:solidFill>
              <a:latin typeface="Barlow Medium"/>
              <a:ea typeface="Barlow Medium"/>
              <a:cs typeface="Barlow Medium"/>
              <a:sym typeface="Barlow Medium"/>
            </a:endParaRPr>
          </a:p>
          <a:p>
            <a:pPr indent="0" lvl="0" marL="0" rtl="0" algn="l">
              <a:spcBef>
                <a:spcPts val="0"/>
              </a:spcBef>
              <a:spcAft>
                <a:spcPts val="0"/>
              </a:spcAft>
              <a:buNone/>
            </a:pPr>
            <a:r>
              <a:t/>
            </a:r>
            <a:endParaRPr sz="1200">
              <a:solidFill>
                <a:srgbClr val="114D54"/>
              </a:solidFill>
              <a:latin typeface="Barlow Medium"/>
              <a:ea typeface="Barlow Medium"/>
              <a:cs typeface="Barlow Medium"/>
              <a:sym typeface="Barlow Medium"/>
            </a:endParaRPr>
          </a:p>
          <a:p>
            <a:pPr indent="-304800" lvl="0" marL="457200" rtl="0" algn="l">
              <a:spcBef>
                <a:spcPts val="0"/>
              </a:spcBef>
              <a:spcAft>
                <a:spcPts val="0"/>
              </a:spcAft>
              <a:buClr>
                <a:srgbClr val="114D54"/>
              </a:buClr>
              <a:buSzPts val="1200"/>
              <a:buFont typeface="Barlow Medium"/>
              <a:buChar char="❖"/>
            </a:pPr>
            <a:r>
              <a:rPr lang="en" sz="1200">
                <a:solidFill>
                  <a:srgbClr val="114D54"/>
                </a:solidFill>
                <a:latin typeface="Barlow Medium"/>
                <a:ea typeface="Barlow Medium"/>
                <a:cs typeface="Barlow Medium"/>
                <a:sym typeface="Barlow Medium"/>
              </a:rPr>
              <a:t>“It was an incredible way to educate and learn of the good ideas employees shared. There was good participation and involvement especially from mechanics and line operator to fix small but significant ways to reduce waste.”</a:t>
            </a:r>
            <a:endParaRPr sz="1200">
              <a:solidFill>
                <a:srgbClr val="114D54"/>
              </a:solidFill>
              <a:latin typeface="Barlow Medium"/>
              <a:ea typeface="Barlow Medium"/>
              <a:cs typeface="Barlow Medium"/>
              <a:sym typeface="Barlow Medium"/>
            </a:endParaRPr>
          </a:p>
          <a:p>
            <a:pPr indent="0" lvl="0" marL="0" rtl="0" algn="l">
              <a:spcBef>
                <a:spcPts val="0"/>
              </a:spcBef>
              <a:spcAft>
                <a:spcPts val="0"/>
              </a:spcAft>
              <a:buNone/>
            </a:pPr>
            <a:r>
              <a:t/>
            </a:r>
            <a:endParaRPr sz="1200">
              <a:solidFill>
                <a:srgbClr val="114D54"/>
              </a:solidFill>
              <a:latin typeface="Barlow Medium"/>
              <a:ea typeface="Barlow Medium"/>
              <a:cs typeface="Barlow Medium"/>
              <a:sym typeface="Barlow Medium"/>
            </a:endParaRPr>
          </a:p>
          <a:p>
            <a:pPr indent="-304800" lvl="0" marL="457200" rtl="0" algn="l">
              <a:spcBef>
                <a:spcPts val="0"/>
              </a:spcBef>
              <a:spcAft>
                <a:spcPts val="0"/>
              </a:spcAft>
              <a:buClr>
                <a:srgbClr val="114D54"/>
              </a:buClr>
              <a:buSzPts val="1200"/>
              <a:buFont typeface="Barlow Medium"/>
              <a:buChar char="❖"/>
            </a:pPr>
            <a:r>
              <a:rPr lang="en" sz="1200">
                <a:solidFill>
                  <a:srgbClr val="114D54"/>
                </a:solidFill>
                <a:latin typeface="Barlow Medium"/>
                <a:ea typeface="Barlow Medium"/>
                <a:cs typeface="Barlow Medium"/>
                <a:sym typeface="Barlow Medium"/>
              </a:rPr>
              <a:t>“Thank you for doing this and opening up so many eyes as to what can change here at Bob’s.”</a:t>
            </a:r>
            <a:endParaRPr sz="1200">
              <a:solidFill>
                <a:srgbClr val="114D54"/>
              </a:solidFill>
              <a:latin typeface="Barlow Medium"/>
              <a:ea typeface="Barlow Medium"/>
              <a:cs typeface="Barlow Medium"/>
              <a:sym typeface="Barlow Medium"/>
            </a:endParaRPr>
          </a:p>
          <a:p>
            <a:pPr indent="0" lvl="0" marL="0" rtl="0" algn="l">
              <a:spcBef>
                <a:spcPts val="0"/>
              </a:spcBef>
              <a:spcAft>
                <a:spcPts val="0"/>
              </a:spcAft>
              <a:buNone/>
            </a:pPr>
            <a:r>
              <a:rPr lang="en" sz="1200">
                <a:solidFill>
                  <a:srgbClr val="114D54"/>
                </a:solidFill>
                <a:latin typeface="Barlow Medium"/>
                <a:ea typeface="Barlow Medium"/>
                <a:cs typeface="Barlow Medium"/>
                <a:sym typeface="Barlow Medium"/>
              </a:rPr>
              <a:t> </a:t>
            </a:r>
            <a:endParaRPr sz="1200">
              <a:solidFill>
                <a:srgbClr val="114D54"/>
              </a:solidFill>
              <a:latin typeface="Barlow Medium"/>
              <a:ea typeface="Barlow Medium"/>
              <a:cs typeface="Barlow Medium"/>
              <a:sym typeface="Barlow Medium"/>
            </a:endParaRPr>
          </a:p>
          <a:p>
            <a:pPr indent="-304800" lvl="0" marL="457200" rtl="0" algn="l">
              <a:spcBef>
                <a:spcPts val="0"/>
              </a:spcBef>
              <a:spcAft>
                <a:spcPts val="0"/>
              </a:spcAft>
              <a:buClr>
                <a:srgbClr val="114D54"/>
              </a:buClr>
              <a:buSzPts val="1200"/>
              <a:buFont typeface="Barlow Medium"/>
              <a:buChar char="❖"/>
            </a:pPr>
            <a:r>
              <a:rPr lang="en" sz="1200">
                <a:solidFill>
                  <a:srgbClr val="114D54"/>
                </a:solidFill>
                <a:latin typeface="Barlow Medium"/>
                <a:ea typeface="Barlow Medium"/>
                <a:cs typeface="Barlow Medium"/>
                <a:sym typeface="Barlow Medium"/>
              </a:rPr>
              <a:t>“It was great to do.”</a:t>
            </a:r>
            <a:endParaRPr sz="1200">
              <a:solidFill>
                <a:srgbClr val="114D54"/>
              </a:solidFill>
              <a:latin typeface="Barlow Medium"/>
              <a:ea typeface="Barlow Medium"/>
              <a:cs typeface="Barlow Medium"/>
              <a:sym typeface="Barlow Medium"/>
            </a:endParaRPr>
          </a:p>
          <a:p>
            <a:pPr indent="0" lvl="0" marL="0" rtl="0" algn="l">
              <a:spcBef>
                <a:spcPts val="0"/>
              </a:spcBef>
              <a:spcAft>
                <a:spcPts val="0"/>
              </a:spcAft>
              <a:buNone/>
            </a:pPr>
            <a:r>
              <a:t/>
            </a:r>
            <a:endParaRPr sz="1200">
              <a:solidFill>
                <a:srgbClr val="114D54"/>
              </a:solidFill>
              <a:latin typeface="Barlow Medium"/>
              <a:ea typeface="Barlow Medium"/>
              <a:cs typeface="Barlow Medium"/>
              <a:sym typeface="Barlow Medium"/>
            </a:endParaRPr>
          </a:p>
          <a:p>
            <a:pPr indent="-304800" lvl="0" marL="457200" rtl="0" algn="l">
              <a:spcBef>
                <a:spcPts val="0"/>
              </a:spcBef>
              <a:spcAft>
                <a:spcPts val="0"/>
              </a:spcAft>
              <a:buClr>
                <a:srgbClr val="114D54"/>
              </a:buClr>
              <a:buSzPts val="1200"/>
              <a:buFont typeface="Barlow Medium"/>
              <a:buChar char="❖"/>
            </a:pPr>
            <a:r>
              <a:rPr lang="en" sz="1200">
                <a:solidFill>
                  <a:srgbClr val="114D54"/>
                </a:solidFill>
                <a:latin typeface="Barlow Medium"/>
                <a:ea typeface="Barlow Medium"/>
                <a:cs typeface="Barlow Medium"/>
                <a:sym typeface="Barlow Medium"/>
              </a:rPr>
              <a:t>“The gifts were nice.”  </a:t>
            </a:r>
            <a:endParaRPr sz="1200">
              <a:solidFill>
                <a:srgbClr val="114D54"/>
              </a:solidFill>
              <a:latin typeface="Barlow Medium"/>
              <a:ea typeface="Barlow Medium"/>
              <a:cs typeface="Barlow Medium"/>
              <a:sym typeface="Barlow Medium"/>
            </a:endParaRPr>
          </a:p>
          <a:p>
            <a:pPr indent="0" lvl="0" marL="0" rtl="0" algn="l">
              <a:spcBef>
                <a:spcPts val="0"/>
              </a:spcBef>
              <a:spcAft>
                <a:spcPts val="0"/>
              </a:spcAft>
              <a:buNone/>
            </a:pPr>
            <a:r>
              <a:t/>
            </a:r>
            <a:endParaRPr sz="1200">
              <a:solidFill>
                <a:srgbClr val="114D54"/>
              </a:solidFill>
              <a:latin typeface="Barlow Medium"/>
              <a:ea typeface="Barlow Medium"/>
              <a:cs typeface="Barlow Medium"/>
              <a:sym typeface="Barlow Medium"/>
            </a:endParaRPr>
          </a:p>
          <a:p>
            <a:pPr indent="-304800" lvl="0" marL="457200" rtl="0" algn="l">
              <a:spcBef>
                <a:spcPts val="0"/>
              </a:spcBef>
              <a:spcAft>
                <a:spcPts val="0"/>
              </a:spcAft>
              <a:buClr>
                <a:srgbClr val="114D54"/>
              </a:buClr>
              <a:buSzPts val="1200"/>
              <a:buFont typeface="Barlow Medium"/>
              <a:buChar char="❖"/>
            </a:pPr>
            <a:r>
              <a:rPr lang="en" sz="1200">
                <a:solidFill>
                  <a:srgbClr val="114D54"/>
                </a:solidFill>
                <a:latin typeface="Barlow Medium"/>
                <a:ea typeface="Barlow Medium"/>
                <a:cs typeface="Barlow Medium"/>
                <a:sym typeface="Barlow Medium"/>
              </a:rPr>
              <a:t>“I wish all the ideas we submitted would go back into the bucket for the whole month, and</a:t>
            </a:r>
            <a:br>
              <a:rPr lang="en" sz="1200">
                <a:solidFill>
                  <a:srgbClr val="114D54"/>
                </a:solidFill>
                <a:latin typeface="Barlow Medium"/>
                <a:ea typeface="Barlow Medium"/>
                <a:cs typeface="Barlow Medium"/>
                <a:sym typeface="Barlow Medium"/>
              </a:rPr>
            </a:br>
            <a:r>
              <a:rPr lang="en" sz="1200">
                <a:solidFill>
                  <a:srgbClr val="114D54"/>
                </a:solidFill>
                <a:latin typeface="Barlow Medium"/>
                <a:ea typeface="Barlow Medium"/>
                <a:cs typeface="Barlow Medium"/>
                <a:sym typeface="Barlow Medium"/>
              </a:rPr>
              <a:t>not just for the week. So people who give more ideas in general have the chance to win</a:t>
            </a:r>
            <a:br>
              <a:rPr lang="en" sz="1200">
                <a:solidFill>
                  <a:srgbClr val="114D54"/>
                </a:solidFill>
                <a:latin typeface="Barlow Medium"/>
                <a:ea typeface="Barlow Medium"/>
                <a:cs typeface="Barlow Medium"/>
                <a:sym typeface="Barlow Medium"/>
              </a:rPr>
            </a:br>
            <a:r>
              <a:rPr lang="en" sz="1200">
                <a:solidFill>
                  <a:srgbClr val="114D54"/>
                </a:solidFill>
                <a:latin typeface="Barlow Medium"/>
                <a:ea typeface="Barlow Medium"/>
                <a:cs typeface="Barlow Medium"/>
                <a:sym typeface="Barlow Medium"/>
              </a:rPr>
              <a:t>more than once in the month for the ideas they submitted.”</a:t>
            </a:r>
            <a:endParaRPr sz="1200">
              <a:solidFill>
                <a:srgbClr val="114D54"/>
              </a:solidFill>
              <a:latin typeface="Barlow Medium"/>
              <a:ea typeface="Barlow Medium"/>
              <a:cs typeface="Barlow Medium"/>
              <a:sym typeface="Barlow Medium"/>
            </a:endParaRPr>
          </a:p>
        </p:txBody>
      </p:sp>
      <p:sp>
        <p:nvSpPr>
          <p:cNvPr id="398" name="Google Shape;398;p35"/>
          <p:cNvSpPr txBox="1"/>
          <p:nvPr/>
        </p:nvSpPr>
        <p:spPr>
          <a:xfrm>
            <a:off x="136400" y="-6000"/>
            <a:ext cx="6000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114D54"/>
                </a:solidFill>
                <a:latin typeface="Bricolage Grotesque"/>
                <a:ea typeface="Bricolage Grotesque"/>
                <a:cs typeface="Bricolage Grotesque"/>
                <a:sym typeface="Bricolage Grotesque"/>
              </a:rPr>
              <a:t>Bob’s Red Mill Employee Engagement Competition Feedback</a:t>
            </a:r>
            <a:endParaRPr b="1" sz="2500">
              <a:solidFill>
                <a:srgbClr val="114D54"/>
              </a:solidFill>
              <a:latin typeface="Bricolage Grotesque"/>
              <a:ea typeface="Bricolage Grotesque"/>
              <a:cs typeface="Bricolage Grotesque"/>
              <a:sym typeface="Bricolage Grotesq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6"/>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4" name="Google Shape;404;p36"/>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5" name="Google Shape;405;p36"/>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6" name="Google Shape;406;p36"/>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7" name="Google Shape;407;p36"/>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8" name="Google Shape;408;p36"/>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9" name="Google Shape;409;p36"/>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10" name="Google Shape;410;p36"/>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11" name="Google Shape;411;p36"/>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36"/>
          <p:cNvSpPr txBox="1"/>
          <p:nvPr>
            <p:ph idx="4294967295" type="title"/>
          </p:nvPr>
        </p:nvSpPr>
        <p:spPr>
          <a:xfrm>
            <a:off x="154825" y="928175"/>
            <a:ext cx="7303500" cy="99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8EB947"/>
                </a:solidFill>
                <a:latin typeface="Work Sans"/>
                <a:ea typeface="Work Sans"/>
                <a:cs typeface="Work Sans"/>
                <a:sym typeface="Work Sans"/>
              </a:rPr>
              <a:t>Is there anything else you would like to share about your experience with the competition?</a:t>
            </a:r>
            <a:endParaRPr sz="1800">
              <a:solidFill>
                <a:srgbClr val="8EB947"/>
              </a:solidFill>
              <a:latin typeface="Work Sans"/>
              <a:ea typeface="Work Sans"/>
              <a:cs typeface="Work Sans"/>
              <a:sym typeface="Work Sans"/>
            </a:endParaRPr>
          </a:p>
        </p:txBody>
      </p:sp>
      <p:sp>
        <p:nvSpPr>
          <p:cNvPr id="413" name="Google Shape;413;p36"/>
          <p:cNvSpPr txBox="1"/>
          <p:nvPr>
            <p:ph idx="4294967295" type="title"/>
          </p:nvPr>
        </p:nvSpPr>
        <p:spPr>
          <a:xfrm>
            <a:off x="154825" y="13775"/>
            <a:ext cx="7303500" cy="99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solidFill>
                  <a:srgbClr val="114D54"/>
                </a:solidFill>
              </a:rPr>
              <a:t>Fresh Del Monte Employee Engagement Competition Feedback</a:t>
            </a:r>
            <a:r>
              <a:rPr b="1" baseline="30000" lang="en" sz="2500">
                <a:solidFill>
                  <a:srgbClr val="114D54"/>
                </a:solidFill>
              </a:rPr>
              <a:t>*</a:t>
            </a:r>
            <a:r>
              <a:rPr b="1" lang="en" sz="2500">
                <a:solidFill>
                  <a:srgbClr val="114D54"/>
                </a:solidFill>
              </a:rPr>
              <a:t> </a:t>
            </a:r>
            <a:r>
              <a:rPr lang="en" sz="2500">
                <a:solidFill>
                  <a:srgbClr val="114D54"/>
                </a:solidFill>
              </a:rPr>
              <a:t>(1 of 2)</a:t>
            </a:r>
            <a:endParaRPr sz="2500">
              <a:solidFill>
                <a:srgbClr val="114D54"/>
              </a:solidFill>
            </a:endParaRPr>
          </a:p>
        </p:txBody>
      </p:sp>
      <p:sp>
        <p:nvSpPr>
          <p:cNvPr id="414" name="Google Shape;414;p36"/>
          <p:cNvSpPr txBox="1"/>
          <p:nvPr/>
        </p:nvSpPr>
        <p:spPr>
          <a:xfrm>
            <a:off x="395775" y="1742775"/>
            <a:ext cx="7417200" cy="3855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114D54"/>
              </a:buClr>
              <a:buSzPts val="1400"/>
              <a:buFont typeface="Work Sans"/>
              <a:buChar char="❖"/>
            </a:pPr>
            <a:r>
              <a:rPr lang="en">
                <a:solidFill>
                  <a:srgbClr val="114D54"/>
                </a:solidFill>
                <a:latin typeface="Work Sans"/>
                <a:ea typeface="Work Sans"/>
                <a:cs typeface="Work Sans"/>
                <a:sym typeface="Work Sans"/>
              </a:rPr>
              <a:t>I like the competition and get[ting] involved in ideas to improve the company.</a:t>
            </a:r>
            <a:endParaRPr>
              <a:solidFill>
                <a:srgbClr val="114D54"/>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a:solidFill>
                <a:srgbClr val="114D54"/>
              </a:solidFill>
              <a:latin typeface="Work Sans"/>
              <a:ea typeface="Work Sans"/>
              <a:cs typeface="Work Sans"/>
              <a:sym typeface="Work Sans"/>
            </a:endParaRPr>
          </a:p>
          <a:p>
            <a:pPr indent="-317500" lvl="0" marL="457200" rtl="0" algn="l">
              <a:spcBef>
                <a:spcPts val="0"/>
              </a:spcBef>
              <a:spcAft>
                <a:spcPts val="0"/>
              </a:spcAft>
              <a:buClr>
                <a:srgbClr val="114D54"/>
              </a:buClr>
              <a:buSzPts val="1400"/>
              <a:buFont typeface="Work Sans"/>
              <a:buChar char="❖"/>
            </a:pPr>
            <a:r>
              <a:rPr lang="en">
                <a:solidFill>
                  <a:srgbClr val="114D54"/>
                </a:solidFill>
                <a:latin typeface="Work Sans"/>
                <a:ea typeface="Work Sans"/>
                <a:cs typeface="Work Sans"/>
                <a:sym typeface="Work Sans"/>
              </a:rPr>
              <a:t>It is good that they do these activities in which they take into account everyone’s opinion.</a:t>
            </a:r>
            <a:endParaRPr>
              <a:solidFill>
                <a:srgbClr val="114D54"/>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a:solidFill>
                <a:srgbClr val="114D54"/>
              </a:solidFill>
              <a:latin typeface="Work Sans"/>
              <a:ea typeface="Work Sans"/>
              <a:cs typeface="Work Sans"/>
              <a:sym typeface="Work Sans"/>
            </a:endParaRPr>
          </a:p>
          <a:p>
            <a:pPr indent="-317500" lvl="0" marL="457200" rtl="0" algn="l">
              <a:spcBef>
                <a:spcPts val="0"/>
              </a:spcBef>
              <a:spcAft>
                <a:spcPts val="0"/>
              </a:spcAft>
              <a:buClr>
                <a:srgbClr val="114D54"/>
              </a:buClr>
              <a:buSzPts val="1400"/>
              <a:buFont typeface="Work Sans"/>
              <a:buChar char="❖"/>
            </a:pPr>
            <a:r>
              <a:rPr lang="en">
                <a:solidFill>
                  <a:srgbClr val="114D54"/>
                </a:solidFill>
                <a:latin typeface="Work Sans"/>
                <a:ea typeface="Work Sans"/>
                <a:cs typeface="Work Sans"/>
                <a:sym typeface="Work Sans"/>
              </a:rPr>
              <a:t>They should incentivize lines and leaders so that there is less weekly waste and thus achieve a balance between crisis and financial problems. </a:t>
            </a:r>
            <a:endParaRPr>
              <a:solidFill>
                <a:srgbClr val="114D54"/>
              </a:solidFill>
              <a:latin typeface="Work Sans"/>
              <a:ea typeface="Work Sans"/>
              <a:cs typeface="Work Sans"/>
              <a:sym typeface="Work Sans"/>
            </a:endParaRPr>
          </a:p>
          <a:p>
            <a:pPr indent="0" lvl="0" marL="0" rtl="0" algn="l">
              <a:spcBef>
                <a:spcPts val="0"/>
              </a:spcBef>
              <a:spcAft>
                <a:spcPts val="0"/>
              </a:spcAft>
              <a:buNone/>
            </a:pPr>
            <a:r>
              <a:t/>
            </a:r>
            <a:endParaRPr>
              <a:solidFill>
                <a:srgbClr val="114D54"/>
              </a:solidFill>
              <a:latin typeface="Work Sans"/>
              <a:ea typeface="Work Sans"/>
              <a:cs typeface="Work Sans"/>
              <a:sym typeface="Work Sans"/>
            </a:endParaRPr>
          </a:p>
          <a:p>
            <a:pPr indent="-317500" lvl="0" marL="457200" rtl="0" algn="l">
              <a:spcBef>
                <a:spcPts val="0"/>
              </a:spcBef>
              <a:spcAft>
                <a:spcPts val="0"/>
              </a:spcAft>
              <a:buClr>
                <a:srgbClr val="114D54"/>
              </a:buClr>
              <a:buSzPts val="1400"/>
              <a:buFont typeface="Work Sans"/>
              <a:buChar char="❖"/>
            </a:pPr>
            <a:r>
              <a:rPr lang="en">
                <a:solidFill>
                  <a:srgbClr val="114D54"/>
                </a:solidFill>
                <a:latin typeface="Work Sans"/>
                <a:ea typeface="Work Sans"/>
                <a:cs typeface="Work Sans"/>
                <a:sym typeface="Work Sans"/>
              </a:rPr>
              <a:t>It was a very good experience, especially the advanced knowledge because they learned new things.</a:t>
            </a:r>
            <a:endParaRPr>
              <a:solidFill>
                <a:srgbClr val="114D54"/>
              </a:solidFill>
              <a:latin typeface="Work Sans"/>
              <a:ea typeface="Work Sans"/>
              <a:cs typeface="Work Sans"/>
              <a:sym typeface="Work Sans"/>
            </a:endParaRPr>
          </a:p>
          <a:p>
            <a:pPr indent="0" lvl="0" marL="0" rtl="0" algn="l">
              <a:spcBef>
                <a:spcPts val="0"/>
              </a:spcBef>
              <a:spcAft>
                <a:spcPts val="0"/>
              </a:spcAft>
              <a:buNone/>
            </a:pPr>
            <a:r>
              <a:t/>
            </a:r>
            <a:endParaRPr>
              <a:solidFill>
                <a:srgbClr val="114D54"/>
              </a:solidFill>
              <a:latin typeface="Work Sans"/>
              <a:ea typeface="Work Sans"/>
              <a:cs typeface="Work Sans"/>
              <a:sym typeface="Work Sans"/>
            </a:endParaRPr>
          </a:p>
          <a:p>
            <a:pPr indent="-317500" lvl="0" marL="457200" rtl="0" algn="l">
              <a:spcBef>
                <a:spcPts val="0"/>
              </a:spcBef>
              <a:spcAft>
                <a:spcPts val="0"/>
              </a:spcAft>
              <a:buClr>
                <a:srgbClr val="114D54"/>
              </a:buClr>
              <a:buSzPts val="1400"/>
              <a:buFont typeface="Work Sans"/>
              <a:buChar char="❖"/>
            </a:pPr>
            <a:r>
              <a:rPr lang="en">
                <a:solidFill>
                  <a:srgbClr val="114D54"/>
                </a:solidFill>
                <a:latin typeface="Work Sans"/>
                <a:ea typeface="Work Sans"/>
                <a:cs typeface="Work Sans"/>
                <a:sym typeface="Work Sans"/>
              </a:rPr>
              <a:t>It was eye opening and a good learning experience.</a:t>
            </a:r>
            <a:endParaRPr>
              <a:solidFill>
                <a:srgbClr val="114D54"/>
              </a:solidFill>
              <a:latin typeface="Work Sans"/>
              <a:ea typeface="Work Sans"/>
              <a:cs typeface="Work Sans"/>
              <a:sym typeface="Work Sans"/>
            </a:endParaRPr>
          </a:p>
        </p:txBody>
      </p:sp>
      <p:sp>
        <p:nvSpPr>
          <p:cNvPr id="415" name="Google Shape;415;p36"/>
          <p:cNvSpPr txBox="1"/>
          <p:nvPr/>
        </p:nvSpPr>
        <p:spPr>
          <a:xfrm>
            <a:off x="943300" y="4736325"/>
            <a:ext cx="1882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en" sz="1000">
                <a:solidFill>
                  <a:srgbClr val="888888"/>
                </a:solidFill>
                <a:latin typeface="Barlow"/>
                <a:ea typeface="Barlow"/>
                <a:cs typeface="Barlow"/>
                <a:sym typeface="Barlow"/>
              </a:rPr>
              <a:t>Total Survey  Responses </a:t>
            </a:r>
            <a:r>
              <a:rPr b="0" i="0" lang="en" sz="1000" u="none" cap="none" strike="noStrike">
                <a:solidFill>
                  <a:srgbClr val="888888"/>
                </a:solidFill>
                <a:latin typeface="Barlow"/>
                <a:ea typeface="Barlow"/>
                <a:cs typeface="Barlow"/>
                <a:sym typeface="Barlow"/>
              </a:rPr>
              <a:t>=</a:t>
            </a:r>
            <a:r>
              <a:rPr lang="en" sz="1000">
                <a:solidFill>
                  <a:srgbClr val="888888"/>
                </a:solidFill>
                <a:latin typeface="Barlow"/>
                <a:ea typeface="Barlow"/>
                <a:cs typeface="Barlow"/>
                <a:sym typeface="Barlow"/>
              </a:rPr>
              <a:t>11</a:t>
            </a:r>
            <a:endParaRPr b="0" i="0" sz="1000" u="none" cap="none" strike="noStrike">
              <a:solidFill>
                <a:srgbClr val="888888"/>
              </a:solidFill>
              <a:latin typeface="Barlow"/>
              <a:ea typeface="Barlow"/>
              <a:cs typeface="Barlow"/>
              <a:sym typeface="Barlow"/>
            </a:endParaRPr>
          </a:p>
        </p:txBody>
      </p:sp>
      <p:sp>
        <p:nvSpPr>
          <p:cNvPr id="416" name="Google Shape;416;p36"/>
          <p:cNvSpPr txBox="1"/>
          <p:nvPr/>
        </p:nvSpPr>
        <p:spPr>
          <a:xfrm>
            <a:off x="920600" y="4561169"/>
            <a:ext cx="4888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rgbClr val="888888"/>
                </a:solidFill>
                <a:latin typeface="Open Sans"/>
                <a:ea typeface="Open Sans"/>
                <a:cs typeface="Open Sans"/>
                <a:sym typeface="Open Sans"/>
              </a:rPr>
              <a:t>*Only the most illustrative comments are represented here.</a:t>
            </a:r>
            <a:endParaRPr i="1" sz="900">
              <a:solidFill>
                <a:srgbClr val="888888"/>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7"/>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2" name="Google Shape;422;p37"/>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3" name="Google Shape;423;p37"/>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4" name="Google Shape;424;p37"/>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5" name="Google Shape;425;p37"/>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6" name="Google Shape;426;p37"/>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7" name="Google Shape;427;p37"/>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8" name="Google Shape;428;p37"/>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29" name="Google Shape;429;p37"/>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 name="Google Shape;430;p37"/>
          <p:cNvSpPr txBox="1"/>
          <p:nvPr>
            <p:ph idx="4294967295" type="title"/>
          </p:nvPr>
        </p:nvSpPr>
        <p:spPr>
          <a:xfrm>
            <a:off x="154825" y="13775"/>
            <a:ext cx="7303500" cy="99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solidFill>
                  <a:srgbClr val="114D54"/>
                </a:solidFill>
              </a:rPr>
              <a:t>Fresh Del Monte Employee Engagement Competition Feedback </a:t>
            </a:r>
            <a:r>
              <a:rPr lang="en" sz="2500">
                <a:solidFill>
                  <a:srgbClr val="114D54"/>
                </a:solidFill>
              </a:rPr>
              <a:t>(2 of 2)</a:t>
            </a:r>
            <a:endParaRPr b="1" sz="2500">
              <a:solidFill>
                <a:srgbClr val="114D54"/>
              </a:solidFill>
            </a:endParaRPr>
          </a:p>
        </p:txBody>
      </p:sp>
      <p:sp>
        <p:nvSpPr>
          <p:cNvPr id="431" name="Google Shape;431;p37"/>
          <p:cNvSpPr txBox="1"/>
          <p:nvPr>
            <p:ph idx="4294967295" type="title"/>
          </p:nvPr>
        </p:nvSpPr>
        <p:spPr>
          <a:xfrm>
            <a:off x="238625" y="760525"/>
            <a:ext cx="68811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800">
                <a:solidFill>
                  <a:srgbClr val="8EB947"/>
                </a:solidFill>
                <a:latin typeface="Work Sans"/>
                <a:ea typeface="Work Sans"/>
                <a:cs typeface="Work Sans"/>
                <a:sym typeface="Work Sans"/>
              </a:rPr>
              <a:t>What would you like Fresh Del Monte (FDM) to do with all of the Food Waste Reduction ideas that were submitted?</a:t>
            </a:r>
            <a:endParaRPr sz="1800">
              <a:solidFill>
                <a:srgbClr val="8EB947"/>
              </a:solidFill>
              <a:latin typeface="Work Sans"/>
              <a:ea typeface="Work Sans"/>
              <a:cs typeface="Work Sans"/>
              <a:sym typeface="Work Sans"/>
            </a:endParaRPr>
          </a:p>
        </p:txBody>
      </p:sp>
      <p:sp>
        <p:nvSpPr>
          <p:cNvPr id="432" name="Google Shape;432;p37"/>
          <p:cNvSpPr/>
          <p:nvPr/>
        </p:nvSpPr>
        <p:spPr>
          <a:xfrm flipH="1">
            <a:off x="169350" y="2040425"/>
            <a:ext cx="2538900" cy="1184100"/>
          </a:xfrm>
          <a:prstGeom prst="wedgeEllipseCallout">
            <a:avLst>
              <a:gd fmla="val -20833" name="adj1"/>
              <a:gd fmla="val 62500" name="adj2"/>
            </a:avLst>
          </a:prstGeom>
          <a:solidFill>
            <a:srgbClr val="5B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7"/>
          <p:cNvSpPr/>
          <p:nvPr/>
        </p:nvSpPr>
        <p:spPr>
          <a:xfrm>
            <a:off x="2897450" y="1702725"/>
            <a:ext cx="2191500" cy="1249800"/>
          </a:xfrm>
          <a:prstGeom prst="wedgeRoundRectCallout">
            <a:avLst>
              <a:gd fmla="val -31428" name="adj1"/>
              <a:gd fmla="val 70621" name="adj2"/>
              <a:gd fmla="val 0" name="adj3"/>
            </a:avLst>
          </a:prstGeom>
          <a:solidFill>
            <a:srgbClr val="F9CB9C"/>
          </a:solid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7"/>
          <p:cNvSpPr txBox="1"/>
          <p:nvPr/>
        </p:nvSpPr>
        <p:spPr>
          <a:xfrm>
            <a:off x="287075" y="2135375"/>
            <a:ext cx="2269800" cy="994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i="1" lang="en" sz="1300">
                <a:solidFill>
                  <a:schemeClr val="lt1"/>
                </a:solidFill>
                <a:latin typeface="Lora SemiBold"/>
                <a:ea typeface="Lora SemiBold"/>
                <a:cs typeface="Lora SemiBold"/>
                <a:sym typeface="Lora SemiBold"/>
              </a:rPr>
              <a:t>Please take them into account since we are the ones who work and know the defects.</a:t>
            </a:r>
            <a:endParaRPr b="0" i="1" sz="1300" u="none" cap="none" strike="noStrike">
              <a:solidFill>
                <a:schemeClr val="lt1"/>
              </a:solidFill>
              <a:latin typeface="Lora SemiBold"/>
              <a:ea typeface="Lora SemiBold"/>
              <a:cs typeface="Lora SemiBold"/>
              <a:sym typeface="Lora SemiBold"/>
            </a:endParaRPr>
          </a:p>
        </p:txBody>
      </p:sp>
      <p:sp>
        <p:nvSpPr>
          <p:cNvPr id="435" name="Google Shape;435;p37"/>
          <p:cNvSpPr txBox="1"/>
          <p:nvPr/>
        </p:nvSpPr>
        <p:spPr>
          <a:xfrm>
            <a:off x="2964500" y="1723975"/>
            <a:ext cx="2057400" cy="7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lang="en" sz="1300">
                <a:solidFill>
                  <a:srgbClr val="F25C05"/>
                </a:solidFill>
                <a:latin typeface="Quicksand"/>
                <a:ea typeface="Quicksand"/>
                <a:cs typeface="Quicksand"/>
                <a:sym typeface="Quicksand"/>
              </a:rPr>
              <a:t>Take the measures and try to implement them since the employees are the most aware of the problem.</a:t>
            </a:r>
            <a:endParaRPr b="1" i="0" sz="1300" u="none" cap="none" strike="noStrike">
              <a:solidFill>
                <a:srgbClr val="F25C05"/>
              </a:solidFill>
              <a:latin typeface="Quicksand"/>
              <a:ea typeface="Quicksand"/>
              <a:cs typeface="Quicksand"/>
              <a:sym typeface="Quicksand"/>
            </a:endParaRPr>
          </a:p>
        </p:txBody>
      </p:sp>
      <p:sp>
        <p:nvSpPr>
          <p:cNvPr id="436" name="Google Shape;436;p37"/>
          <p:cNvSpPr/>
          <p:nvPr/>
        </p:nvSpPr>
        <p:spPr>
          <a:xfrm>
            <a:off x="5756225" y="3224525"/>
            <a:ext cx="3016500" cy="959100"/>
          </a:xfrm>
          <a:prstGeom prst="wedgeEllipseCallout">
            <a:avLst>
              <a:gd fmla="val -20833" name="adj1"/>
              <a:gd fmla="val 62500" name="adj2"/>
            </a:avLst>
          </a:prstGeom>
          <a:solidFill>
            <a:srgbClr val="5B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7"/>
          <p:cNvSpPr txBox="1"/>
          <p:nvPr/>
        </p:nvSpPr>
        <p:spPr>
          <a:xfrm>
            <a:off x="5900525" y="3322025"/>
            <a:ext cx="2775300" cy="76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Georgia"/>
                <a:ea typeface="Georgia"/>
                <a:cs typeface="Georgia"/>
                <a:sym typeface="Georgia"/>
              </a:rPr>
              <a:t>They could form a team</a:t>
            </a:r>
            <a:br>
              <a:rPr b="1" lang="en" sz="1200">
                <a:solidFill>
                  <a:schemeClr val="lt1"/>
                </a:solidFill>
                <a:latin typeface="Georgia"/>
                <a:ea typeface="Georgia"/>
                <a:cs typeface="Georgia"/>
                <a:sym typeface="Georgia"/>
              </a:rPr>
            </a:br>
            <a:r>
              <a:rPr b="1" lang="en" sz="1200">
                <a:solidFill>
                  <a:schemeClr val="lt1"/>
                </a:solidFill>
                <a:latin typeface="Georgia"/>
                <a:ea typeface="Georgia"/>
                <a:cs typeface="Georgia"/>
                <a:sym typeface="Georgia"/>
              </a:rPr>
              <a:t>and carry out each of these formulated proposals.</a:t>
            </a:r>
            <a:endParaRPr b="1" i="0" sz="1200" u="none" cap="none" strike="noStrike">
              <a:solidFill>
                <a:schemeClr val="lt1"/>
              </a:solidFill>
              <a:latin typeface="Georgia"/>
              <a:ea typeface="Georgia"/>
              <a:cs typeface="Georgia"/>
              <a:sym typeface="Georgia"/>
            </a:endParaRPr>
          </a:p>
        </p:txBody>
      </p:sp>
      <p:sp>
        <p:nvSpPr>
          <p:cNvPr id="438" name="Google Shape;438;p37"/>
          <p:cNvSpPr/>
          <p:nvPr/>
        </p:nvSpPr>
        <p:spPr>
          <a:xfrm>
            <a:off x="279975" y="3696850"/>
            <a:ext cx="2191500" cy="764100"/>
          </a:xfrm>
          <a:prstGeom prst="wedgeRoundRectCallout">
            <a:avLst>
              <a:gd fmla="val -7064" name="adj1"/>
              <a:gd fmla="val 81086" name="adj2"/>
              <a:gd fmla="val 0" name="adj3"/>
            </a:avLst>
          </a:prstGeom>
          <a:solidFill>
            <a:srgbClr val="F9CB9C"/>
          </a:solid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7"/>
          <p:cNvSpPr txBox="1"/>
          <p:nvPr/>
        </p:nvSpPr>
        <p:spPr>
          <a:xfrm>
            <a:off x="350775" y="3760925"/>
            <a:ext cx="2120700" cy="58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lang="en" sz="1300">
                <a:solidFill>
                  <a:srgbClr val="F25C05"/>
                </a:solidFill>
                <a:latin typeface="Quicksand"/>
                <a:ea typeface="Quicksand"/>
                <a:cs typeface="Quicksand"/>
                <a:sym typeface="Quicksand"/>
              </a:rPr>
              <a:t>That they are executed and brought to reality.</a:t>
            </a:r>
            <a:endParaRPr b="1" i="0" sz="1300" u="none" cap="none" strike="noStrike">
              <a:solidFill>
                <a:srgbClr val="F25C05"/>
              </a:solidFill>
              <a:latin typeface="Quicksand"/>
              <a:ea typeface="Quicksand"/>
              <a:cs typeface="Quicksand"/>
              <a:sym typeface="Quicksand"/>
            </a:endParaRPr>
          </a:p>
        </p:txBody>
      </p:sp>
      <p:sp>
        <p:nvSpPr>
          <p:cNvPr id="440" name="Google Shape;440;p37"/>
          <p:cNvSpPr/>
          <p:nvPr/>
        </p:nvSpPr>
        <p:spPr>
          <a:xfrm>
            <a:off x="2852050" y="3428675"/>
            <a:ext cx="2667900" cy="1307400"/>
          </a:xfrm>
          <a:prstGeom prst="wedgeRectCallout">
            <a:avLst>
              <a:gd fmla="val -6838" name="adj1"/>
              <a:gd fmla="val 73754" name="adj2"/>
            </a:avLst>
          </a:prstGeom>
          <a:solidFill>
            <a:srgbClr val="8EB9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7"/>
          <p:cNvSpPr txBox="1"/>
          <p:nvPr/>
        </p:nvSpPr>
        <p:spPr>
          <a:xfrm>
            <a:off x="2964500" y="3459950"/>
            <a:ext cx="2566800" cy="58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1" lang="en" sz="1300">
                <a:latin typeface="Lora SemiBold"/>
                <a:ea typeface="Lora SemiBold"/>
                <a:cs typeface="Lora SemiBold"/>
                <a:sym typeface="Lora SemiBold"/>
              </a:rPr>
              <a:t>Consider the best ideas and implement all [that are the] easiest, cost-effective and research all others that may take an investment.</a:t>
            </a:r>
            <a:endParaRPr b="0" i="1" sz="1300" u="none" cap="none" strike="noStrike">
              <a:solidFill>
                <a:srgbClr val="000000"/>
              </a:solidFill>
              <a:latin typeface="Lora SemiBold"/>
              <a:ea typeface="Lora SemiBold"/>
              <a:cs typeface="Lora SemiBold"/>
              <a:sym typeface="Lora SemiBold"/>
            </a:endParaRPr>
          </a:p>
        </p:txBody>
      </p:sp>
      <p:sp>
        <p:nvSpPr>
          <p:cNvPr id="442" name="Google Shape;442;p37"/>
          <p:cNvSpPr/>
          <p:nvPr/>
        </p:nvSpPr>
        <p:spPr>
          <a:xfrm>
            <a:off x="5429525" y="1680925"/>
            <a:ext cx="3463200" cy="1307400"/>
          </a:xfrm>
          <a:prstGeom prst="wedgeRectCallout">
            <a:avLst>
              <a:gd fmla="val -34810" name="adj1"/>
              <a:gd fmla="val 75989" name="adj2"/>
            </a:avLst>
          </a:prstGeom>
          <a:solidFill>
            <a:srgbClr val="8EB9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7"/>
          <p:cNvSpPr txBox="1"/>
          <p:nvPr/>
        </p:nvSpPr>
        <p:spPr>
          <a:xfrm>
            <a:off x="5496675" y="1736250"/>
            <a:ext cx="3390900" cy="58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1" lang="en" sz="1300">
                <a:latin typeface="Lora SemiBold"/>
                <a:ea typeface="Lora SemiBold"/>
                <a:cs typeface="Lora SemiBold"/>
                <a:sym typeface="Lora SemiBold"/>
              </a:rPr>
              <a:t>Taking the most important ones and start applying them in the plant so that they see [what] was done is being executed and for the next time they should have more motivation to participate.</a:t>
            </a:r>
            <a:endParaRPr b="0" i="1" sz="1300" u="none" cap="none" strike="noStrike">
              <a:solidFill>
                <a:srgbClr val="000000"/>
              </a:solidFill>
              <a:latin typeface="Lora SemiBold"/>
              <a:ea typeface="Lora SemiBold"/>
              <a:cs typeface="Lora SemiBold"/>
              <a:sym typeface="Lora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49" name="Google Shape;449;p38"/>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0" name="Google Shape;450;p38"/>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1" name="Google Shape;451;p38"/>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2" name="Google Shape;452;p38"/>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3" name="Google Shape;453;p38"/>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4" name="Google Shape;454;p38"/>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5" name="Google Shape;455;p38"/>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6" name="Google Shape;456;p38"/>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38"/>
          <p:cNvSpPr txBox="1"/>
          <p:nvPr>
            <p:ph idx="4294967295" type="title"/>
          </p:nvPr>
        </p:nvSpPr>
        <p:spPr>
          <a:xfrm>
            <a:off x="154825" y="928175"/>
            <a:ext cx="8176500" cy="46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8EB947"/>
                </a:solidFill>
                <a:latin typeface="Work Sans"/>
                <a:ea typeface="Work Sans"/>
                <a:cs typeface="Work Sans"/>
                <a:sym typeface="Work Sans"/>
              </a:rPr>
              <a:t>What did you really like about the Food Waste Reduction Challenge?</a:t>
            </a:r>
            <a:endParaRPr sz="1800">
              <a:solidFill>
                <a:srgbClr val="8EB947"/>
              </a:solidFill>
              <a:latin typeface="Work Sans"/>
              <a:ea typeface="Work Sans"/>
              <a:cs typeface="Work Sans"/>
              <a:sym typeface="Work Sans"/>
            </a:endParaRPr>
          </a:p>
        </p:txBody>
      </p:sp>
      <p:sp>
        <p:nvSpPr>
          <p:cNvPr id="458" name="Google Shape;458;p38"/>
          <p:cNvSpPr txBox="1"/>
          <p:nvPr/>
        </p:nvSpPr>
        <p:spPr>
          <a:xfrm>
            <a:off x="136400" y="-6000"/>
            <a:ext cx="6906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114D54"/>
                </a:solidFill>
                <a:latin typeface="Bricolage Grotesque"/>
                <a:ea typeface="Bricolage Grotesque"/>
                <a:cs typeface="Bricolage Grotesque"/>
                <a:sym typeface="Bricolage Grotesque"/>
              </a:rPr>
              <a:t>Land O’ Lakes / Kozy Shack  Employee Engagement Competition Feedback</a:t>
            </a:r>
            <a:endParaRPr b="1" sz="2500">
              <a:solidFill>
                <a:srgbClr val="114D54"/>
              </a:solidFill>
              <a:latin typeface="Bricolage Grotesque"/>
              <a:ea typeface="Bricolage Grotesque"/>
              <a:cs typeface="Bricolage Grotesque"/>
              <a:sym typeface="Bricolage Grotesque"/>
            </a:endParaRPr>
          </a:p>
        </p:txBody>
      </p:sp>
      <p:sp>
        <p:nvSpPr>
          <p:cNvPr id="459" name="Google Shape;459;p38"/>
          <p:cNvSpPr txBox="1"/>
          <p:nvPr>
            <p:ph idx="12" type="sldNum"/>
          </p:nvPr>
        </p:nvSpPr>
        <p:spPr>
          <a:xfrm>
            <a:off x="552450" y="4404037"/>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460" name="Google Shape;460;p38"/>
          <p:cNvSpPr txBox="1"/>
          <p:nvPr/>
        </p:nvSpPr>
        <p:spPr>
          <a:xfrm>
            <a:off x="472500" y="4637400"/>
            <a:ext cx="823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66666"/>
                </a:solidFill>
                <a:latin typeface="Barlow"/>
                <a:ea typeface="Barlow"/>
                <a:cs typeface="Barlow"/>
                <a:sym typeface="Barlow"/>
              </a:rPr>
              <a:t>N=22/97</a:t>
            </a:r>
            <a:endParaRPr sz="1000">
              <a:solidFill>
                <a:srgbClr val="666666"/>
              </a:solidFill>
              <a:latin typeface="Barlow"/>
              <a:ea typeface="Barlow"/>
              <a:cs typeface="Barlow"/>
              <a:sym typeface="Barlow"/>
            </a:endParaRPr>
          </a:p>
        </p:txBody>
      </p:sp>
      <p:sp>
        <p:nvSpPr>
          <p:cNvPr id="461" name="Google Shape;461;p38"/>
          <p:cNvSpPr/>
          <p:nvPr/>
        </p:nvSpPr>
        <p:spPr>
          <a:xfrm>
            <a:off x="5804750" y="2491975"/>
            <a:ext cx="3030900" cy="643500"/>
          </a:xfrm>
          <a:prstGeom prst="wedgeRoundRectCallout">
            <a:avLst>
              <a:gd fmla="val -31999" name="adj1"/>
              <a:gd fmla="val 78959" name="adj2"/>
              <a:gd fmla="val 0" name="adj3"/>
            </a:avLst>
          </a:prstGeom>
          <a:solidFill>
            <a:srgbClr val="F9CB9C"/>
          </a:solid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p:nvPr/>
        </p:nvSpPr>
        <p:spPr>
          <a:xfrm>
            <a:off x="3251188" y="1468825"/>
            <a:ext cx="2191500" cy="1037100"/>
          </a:xfrm>
          <a:prstGeom prst="wedgeEllipse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p:nvPr/>
        </p:nvSpPr>
        <p:spPr>
          <a:xfrm>
            <a:off x="228250" y="1388388"/>
            <a:ext cx="2477100" cy="1037100"/>
          </a:xfrm>
          <a:prstGeom prst="wedgeRectCallout">
            <a:avLst>
              <a:gd fmla="val -20833" name="adj1"/>
              <a:gd fmla="val 62500" name="adj2"/>
            </a:avLst>
          </a:prstGeom>
          <a:solidFill>
            <a:srgbClr val="8EB9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8"/>
          <p:cNvSpPr txBox="1"/>
          <p:nvPr/>
        </p:nvSpPr>
        <p:spPr>
          <a:xfrm>
            <a:off x="271150" y="1515363"/>
            <a:ext cx="24342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Lora SemiBold"/>
                <a:ea typeface="Lora SemiBold"/>
                <a:cs typeface="Lora SemiBold"/>
                <a:sym typeface="Lora SemiBold"/>
              </a:rPr>
              <a:t>How it made everyone really think of ways we can improve &amp; reduce food waste.</a:t>
            </a:r>
            <a:endParaRPr i="1" sz="1300">
              <a:solidFill>
                <a:schemeClr val="dk1"/>
              </a:solidFill>
              <a:latin typeface="Lora SemiBold"/>
              <a:ea typeface="Lora SemiBold"/>
              <a:cs typeface="Lora SemiBold"/>
              <a:sym typeface="Lora SemiBold"/>
            </a:endParaRPr>
          </a:p>
        </p:txBody>
      </p:sp>
      <p:sp>
        <p:nvSpPr>
          <p:cNvPr id="465" name="Google Shape;465;p38"/>
          <p:cNvSpPr txBox="1"/>
          <p:nvPr/>
        </p:nvSpPr>
        <p:spPr>
          <a:xfrm>
            <a:off x="3322750" y="1578975"/>
            <a:ext cx="2057400" cy="7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Georgia"/>
                <a:ea typeface="Georgia"/>
                <a:cs typeface="Georgia"/>
                <a:sym typeface="Georgia"/>
              </a:rPr>
              <a:t>We were all very excited, looking for the best ideas to [submit].</a:t>
            </a:r>
            <a:endParaRPr b="1" sz="1200">
              <a:solidFill>
                <a:schemeClr val="lt1"/>
              </a:solidFill>
              <a:latin typeface="Georgia"/>
              <a:ea typeface="Georgia"/>
              <a:cs typeface="Georgia"/>
              <a:sym typeface="Georgia"/>
            </a:endParaRPr>
          </a:p>
        </p:txBody>
      </p:sp>
      <p:sp>
        <p:nvSpPr>
          <p:cNvPr id="466" name="Google Shape;466;p38"/>
          <p:cNvSpPr txBox="1"/>
          <p:nvPr/>
        </p:nvSpPr>
        <p:spPr>
          <a:xfrm>
            <a:off x="5858200" y="2513225"/>
            <a:ext cx="29775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25C05"/>
                </a:solidFill>
                <a:latin typeface="Quicksand"/>
                <a:ea typeface="Quicksand"/>
                <a:cs typeface="Quicksand"/>
                <a:sym typeface="Quicksand"/>
              </a:rPr>
              <a:t>It was very interactive &amp; a fun way to [build] food waste awareness.</a:t>
            </a:r>
            <a:endParaRPr b="1" sz="1300">
              <a:solidFill>
                <a:srgbClr val="F25C05"/>
              </a:solidFill>
              <a:latin typeface="Quicksand"/>
              <a:ea typeface="Quicksand"/>
              <a:cs typeface="Quicksand"/>
              <a:sym typeface="Quicksand"/>
            </a:endParaRPr>
          </a:p>
        </p:txBody>
      </p:sp>
      <p:sp>
        <p:nvSpPr>
          <p:cNvPr id="467" name="Google Shape;467;p38"/>
          <p:cNvSpPr/>
          <p:nvPr/>
        </p:nvSpPr>
        <p:spPr>
          <a:xfrm>
            <a:off x="5804750" y="3352475"/>
            <a:ext cx="3234900" cy="861600"/>
          </a:xfrm>
          <a:prstGeom prst="wedgeEllipseCallout">
            <a:avLst>
              <a:gd fmla="val -26233" name="adj1"/>
              <a:gd fmla="val 69084"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8"/>
          <p:cNvSpPr txBox="1"/>
          <p:nvPr/>
        </p:nvSpPr>
        <p:spPr>
          <a:xfrm>
            <a:off x="5949050" y="3373763"/>
            <a:ext cx="2946300" cy="7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Georgia"/>
                <a:ea typeface="Georgia"/>
                <a:cs typeface="Georgia"/>
                <a:sym typeface="Georgia"/>
              </a:rPr>
              <a:t>The engagement revolved</a:t>
            </a:r>
            <a:br>
              <a:rPr b="1" lang="en" sz="1200">
                <a:solidFill>
                  <a:schemeClr val="lt1"/>
                </a:solidFill>
                <a:latin typeface="Georgia"/>
                <a:ea typeface="Georgia"/>
                <a:cs typeface="Georgia"/>
                <a:sym typeface="Georgia"/>
              </a:rPr>
            </a:br>
            <a:r>
              <a:rPr b="1" lang="en" sz="1200">
                <a:solidFill>
                  <a:schemeClr val="lt1"/>
                </a:solidFill>
                <a:latin typeface="Georgia"/>
                <a:ea typeface="Georgia"/>
                <a:cs typeface="Georgia"/>
                <a:sym typeface="Georgia"/>
              </a:rPr>
              <a:t>[around] everyone in the company &amp; the awareness it provided.</a:t>
            </a:r>
            <a:endParaRPr b="1" sz="1200">
              <a:solidFill>
                <a:schemeClr val="lt1"/>
              </a:solidFill>
              <a:latin typeface="Georgia"/>
              <a:ea typeface="Georgia"/>
              <a:cs typeface="Georgia"/>
              <a:sym typeface="Georgia"/>
            </a:endParaRPr>
          </a:p>
        </p:txBody>
      </p:sp>
      <p:sp>
        <p:nvSpPr>
          <p:cNvPr id="469" name="Google Shape;469;p38"/>
          <p:cNvSpPr/>
          <p:nvPr/>
        </p:nvSpPr>
        <p:spPr>
          <a:xfrm>
            <a:off x="778950" y="2725913"/>
            <a:ext cx="1830900" cy="643500"/>
          </a:xfrm>
          <a:prstGeom prst="wedgeRoundRectCallout">
            <a:avLst>
              <a:gd fmla="val -20833" name="adj1"/>
              <a:gd fmla="val 62500" name="adj2"/>
              <a:gd fmla="val 0" name="adj3"/>
            </a:avLst>
          </a:prstGeom>
          <a:solidFill>
            <a:srgbClr val="F9CB9C"/>
          </a:solid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8"/>
          <p:cNvSpPr txBox="1"/>
          <p:nvPr/>
        </p:nvSpPr>
        <p:spPr>
          <a:xfrm>
            <a:off x="840500" y="2744938"/>
            <a:ext cx="18309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25C05"/>
                </a:solidFill>
                <a:latin typeface="Quicksand"/>
                <a:ea typeface="Quicksand"/>
                <a:cs typeface="Quicksand"/>
                <a:sym typeface="Quicksand"/>
              </a:rPr>
              <a:t>Sharing ideas with my co-workers.</a:t>
            </a:r>
            <a:endParaRPr b="1" sz="1300">
              <a:solidFill>
                <a:srgbClr val="F25C05"/>
              </a:solidFill>
              <a:latin typeface="Quicksand"/>
              <a:ea typeface="Quicksand"/>
              <a:cs typeface="Quicksand"/>
              <a:sym typeface="Quicksand"/>
            </a:endParaRPr>
          </a:p>
        </p:txBody>
      </p:sp>
      <p:sp>
        <p:nvSpPr>
          <p:cNvPr id="471" name="Google Shape;471;p38"/>
          <p:cNvSpPr/>
          <p:nvPr/>
        </p:nvSpPr>
        <p:spPr>
          <a:xfrm>
            <a:off x="2995475" y="2756550"/>
            <a:ext cx="2477100" cy="1107600"/>
          </a:xfrm>
          <a:prstGeom prst="wedgeRectCallout">
            <a:avLst>
              <a:gd fmla="val -20833" name="adj1"/>
              <a:gd fmla="val 62500" name="adj2"/>
            </a:avLst>
          </a:prstGeom>
          <a:solidFill>
            <a:srgbClr val="8EB9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8"/>
          <p:cNvSpPr txBox="1"/>
          <p:nvPr/>
        </p:nvSpPr>
        <p:spPr>
          <a:xfrm>
            <a:off x="3047525" y="2794750"/>
            <a:ext cx="23730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Lora SemiBold"/>
                <a:ea typeface="Lora SemiBold"/>
                <a:cs typeface="Lora SemiBold"/>
                <a:sym typeface="Lora SemiBold"/>
              </a:rPr>
              <a:t>How we raised awareness to reduce waste &amp; with everyone’s participation, many ideas will be achieved.</a:t>
            </a:r>
            <a:endParaRPr i="1" sz="1300">
              <a:solidFill>
                <a:schemeClr val="dk1"/>
              </a:solidFill>
              <a:latin typeface="Lora SemiBold"/>
              <a:ea typeface="Lora SemiBold"/>
              <a:cs typeface="Lora SemiBold"/>
              <a:sym typeface="Lora SemiBold"/>
            </a:endParaRPr>
          </a:p>
        </p:txBody>
      </p:sp>
      <p:sp>
        <p:nvSpPr>
          <p:cNvPr id="473" name="Google Shape;473;p38"/>
          <p:cNvSpPr/>
          <p:nvPr/>
        </p:nvSpPr>
        <p:spPr>
          <a:xfrm flipH="1">
            <a:off x="396300" y="3576125"/>
            <a:ext cx="2596200" cy="994200"/>
          </a:xfrm>
          <a:prstGeom prst="wedgeEllipse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txBox="1"/>
          <p:nvPr/>
        </p:nvSpPr>
        <p:spPr>
          <a:xfrm>
            <a:off x="489150" y="3684150"/>
            <a:ext cx="2477100" cy="7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Georgia"/>
                <a:ea typeface="Georgia"/>
                <a:cs typeface="Georgia"/>
                <a:sym typeface="Georgia"/>
              </a:rPr>
              <a:t>Learn how to improve ourselves &amp; become aware of everything we throw away</a:t>
            </a:r>
            <a:endParaRPr b="1" sz="1200">
              <a:solidFill>
                <a:schemeClr val="lt1"/>
              </a:solidFill>
              <a:latin typeface="Georgia"/>
              <a:ea typeface="Georgia"/>
              <a:cs typeface="Georgia"/>
              <a:sym typeface="Georgia"/>
            </a:endParaRPr>
          </a:p>
        </p:txBody>
      </p:sp>
      <p:sp>
        <p:nvSpPr>
          <p:cNvPr id="475" name="Google Shape;475;p38"/>
          <p:cNvSpPr/>
          <p:nvPr/>
        </p:nvSpPr>
        <p:spPr>
          <a:xfrm>
            <a:off x="3460850" y="4114775"/>
            <a:ext cx="2191500" cy="670200"/>
          </a:xfrm>
          <a:prstGeom prst="wedgeRoundRectCallout">
            <a:avLst>
              <a:gd fmla="val -20833" name="adj1"/>
              <a:gd fmla="val 62500" name="adj2"/>
              <a:gd fmla="val 0" name="adj3"/>
            </a:avLst>
          </a:prstGeom>
          <a:solidFill>
            <a:srgbClr val="F9CB9C"/>
          </a:solid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p:cNvSpPr txBox="1"/>
          <p:nvPr/>
        </p:nvSpPr>
        <p:spPr>
          <a:xfrm>
            <a:off x="3460850" y="4142425"/>
            <a:ext cx="21915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25C05"/>
                </a:solidFill>
                <a:latin typeface="Quicksand"/>
                <a:ea typeface="Quicksand"/>
                <a:cs typeface="Quicksand"/>
                <a:sym typeface="Quicksand"/>
              </a:rPr>
              <a:t>[Soliciting] our input on ways to reduce [waste].</a:t>
            </a:r>
            <a:endParaRPr b="1" sz="1300">
              <a:solidFill>
                <a:srgbClr val="F25C05"/>
              </a:solidFill>
              <a:latin typeface="Quicksand"/>
              <a:ea typeface="Quicksand"/>
              <a:cs typeface="Quicksand"/>
              <a:sym typeface="Quicksand"/>
            </a:endParaRPr>
          </a:p>
        </p:txBody>
      </p:sp>
      <p:sp>
        <p:nvSpPr>
          <p:cNvPr id="477" name="Google Shape;477;p38"/>
          <p:cNvSpPr/>
          <p:nvPr/>
        </p:nvSpPr>
        <p:spPr>
          <a:xfrm>
            <a:off x="5804750" y="1429425"/>
            <a:ext cx="2935800" cy="798600"/>
          </a:xfrm>
          <a:prstGeom prst="wedgeRectCallout">
            <a:avLst>
              <a:gd fmla="val -8350" name="adj1"/>
              <a:gd fmla="val 69556" name="adj2"/>
            </a:avLst>
          </a:prstGeom>
          <a:solidFill>
            <a:srgbClr val="8EB9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8"/>
          <p:cNvSpPr txBox="1"/>
          <p:nvPr/>
        </p:nvSpPr>
        <p:spPr>
          <a:xfrm>
            <a:off x="5949050" y="1427500"/>
            <a:ext cx="27423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dk1"/>
                </a:solidFill>
                <a:latin typeface="Lora SemiBold"/>
                <a:ea typeface="Lora SemiBold"/>
                <a:cs typeface="Lora SemiBold"/>
                <a:sym typeface="Lora SemiBold"/>
              </a:rPr>
              <a:t>Looking for clues around our work area &amp; seeing where most food waste is coming from.</a:t>
            </a:r>
            <a:endParaRPr i="1" sz="1300">
              <a:solidFill>
                <a:schemeClr val="dk1"/>
              </a:solidFill>
              <a:latin typeface="Lora SemiBold"/>
              <a:ea typeface="Lora SemiBold"/>
              <a:cs typeface="Lora SemiBold"/>
              <a:sym typeface="Lora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ctrTitle"/>
          </p:nvPr>
        </p:nvSpPr>
        <p:spPr>
          <a:xfrm>
            <a:off x="159300" y="287325"/>
            <a:ext cx="50250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Table of Contents</a:t>
            </a:r>
            <a:endParaRPr sz="2500">
              <a:solidFill>
                <a:srgbClr val="114D54"/>
              </a:solidFill>
            </a:endParaRPr>
          </a:p>
        </p:txBody>
      </p:sp>
      <p:sp>
        <p:nvSpPr>
          <p:cNvPr id="87" name="Google Shape;87;p16"/>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cxnSp>
        <p:nvCxnSpPr>
          <p:cNvPr id="88" name="Google Shape;88;p16"/>
          <p:cNvCxnSpPr/>
          <p:nvPr/>
        </p:nvCxnSpPr>
        <p:spPr>
          <a:xfrm>
            <a:off x="4132575" y="1658625"/>
            <a:ext cx="0" cy="1866900"/>
          </a:xfrm>
          <a:prstGeom prst="straightConnector1">
            <a:avLst/>
          </a:prstGeom>
          <a:noFill/>
          <a:ln cap="flat" cmpd="sng" w="28575">
            <a:solidFill>
              <a:srgbClr val="F25C05"/>
            </a:solidFill>
            <a:prstDash val="solid"/>
            <a:round/>
            <a:headEnd len="med" w="med" type="none"/>
            <a:tailEnd len="med" w="med" type="none"/>
          </a:ln>
        </p:spPr>
      </p:cxnSp>
      <p:sp>
        <p:nvSpPr>
          <p:cNvPr id="89" name="Google Shape;89;p16"/>
          <p:cNvSpPr txBox="1"/>
          <p:nvPr/>
        </p:nvSpPr>
        <p:spPr>
          <a:xfrm>
            <a:off x="269250" y="1689100"/>
            <a:ext cx="3802500" cy="32841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EMPLOYEE ENGAGEMENT - WHAT &amp; WHY</a:t>
            </a:r>
            <a:endParaRPr>
              <a:solidFill>
                <a:srgbClr val="114D54"/>
              </a:solidFill>
              <a:latin typeface="Work Sans SemiBold"/>
              <a:ea typeface="Work Sans SemiBold"/>
              <a:cs typeface="Work Sans SemiBold"/>
              <a:sym typeface="Work Sans SemiBold"/>
            </a:endParaRPr>
          </a:p>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THE </a:t>
            </a:r>
            <a:r>
              <a:rPr lang="en">
                <a:solidFill>
                  <a:srgbClr val="114D54"/>
                </a:solidFill>
                <a:latin typeface="Work Sans SemiBold"/>
                <a:ea typeface="Work Sans SemiBold"/>
                <a:cs typeface="Work Sans SemiBold"/>
                <a:sym typeface="Work Sans SemiBold"/>
              </a:rPr>
              <a:t>BUSINESS VALUE </a:t>
            </a:r>
            <a:endParaRPr>
              <a:solidFill>
                <a:srgbClr val="114D54"/>
              </a:solidFill>
              <a:latin typeface="Work Sans SemiBold"/>
              <a:ea typeface="Work Sans SemiBold"/>
              <a:cs typeface="Work Sans SemiBold"/>
              <a:sym typeface="Work Sans SemiBold"/>
            </a:endParaRPr>
          </a:p>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WORKFORCE BENEFITS</a:t>
            </a:r>
            <a:endParaRPr>
              <a:solidFill>
                <a:srgbClr val="114D54"/>
              </a:solidFill>
              <a:latin typeface="Work Sans SemiBold"/>
              <a:ea typeface="Work Sans SemiBold"/>
              <a:cs typeface="Work Sans SemiBold"/>
              <a:sym typeface="Work Sans SemiBold"/>
            </a:endParaRPr>
          </a:p>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CASE STUDY HIGHLIGHTS</a:t>
            </a:r>
            <a:endParaRPr>
              <a:solidFill>
                <a:srgbClr val="114D54"/>
              </a:solidFill>
              <a:latin typeface="Work Sans SemiBold"/>
              <a:ea typeface="Work Sans SemiBold"/>
              <a:cs typeface="Work Sans SemiBold"/>
              <a:sym typeface="Work Sans SemiBold"/>
            </a:endParaRPr>
          </a:p>
          <a:p>
            <a:pPr indent="0" lvl="0" marL="0" rtl="0" algn="l">
              <a:lnSpc>
                <a:spcPct val="150000"/>
              </a:lnSpc>
              <a:spcBef>
                <a:spcPts val="0"/>
              </a:spcBef>
              <a:spcAft>
                <a:spcPts val="0"/>
              </a:spcAft>
              <a:buNone/>
            </a:pPr>
            <a:r>
              <a:t/>
            </a:r>
            <a:endParaRPr sz="1200">
              <a:solidFill>
                <a:srgbClr val="114D54"/>
              </a:solidFill>
              <a:latin typeface="Work Sans"/>
              <a:ea typeface="Work Sans"/>
              <a:cs typeface="Work Sans"/>
              <a:sym typeface="Work Sans"/>
            </a:endParaRPr>
          </a:p>
        </p:txBody>
      </p:sp>
      <p:sp>
        <p:nvSpPr>
          <p:cNvPr id="90" name="Google Shape;90;p16"/>
          <p:cNvSpPr txBox="1"/>
          <p:nvPr/>
        </p:nvSpPr>
        <p:spPr>
          <a:xfrm>
            <a:off x="208275" y="949950"/>
            <a:ext cx="68655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4D54"/>
                </a:solidFill>
                <a:latin typeface="Work Sans"/>
                <a:ea typeface="Work Sans"/>
                <a:cs typeface="Work Sans"/>
                <a:sym typeface="Work Sans"/>
              </a:rPr>
              <a:t>Employee Engagement on Food Loss &amp; Waste </a:t>
            </a:r>
            <a:endParaRPr sz="1800">
              <a:solidFill>
                <a:srgbClr val="114D54"/>
              </a:solidFill>
              <a:latin typeface="Work Sans"/>
              <a:ea typeface="Work Sans"/>
              <a:cs typeface="Work Sans"/>
              <a:sym typeface="Work Sans"/>
            </a:endParaRPr>
          </a:p>
        </p:txBody>
      </p:sp>
      <p:sp>
        <p:nvSpPr>
          <p:cNvPr id="91" name="Google Shape;91;p16"/>
          <p:cNvSpPr txBox="1"/>
          <p:nvPr/>
        </p:nvSpPr>
        <p:spPr>
          <a:xfrm>
            <a:off x="4307850" y="1689100"/>
            <a:ext cx="4396800" cy="32841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PROGRAM IMPLEMENTATION</a:t>
            </a:r>
            <a:endParaRPr>
              <a:solidFill>
                <a:srgbClr val="114D54"/>
              </a:solidFill>
              <a:latin typeface="Work Sans SemiBold"/>
              <a:ea typeface="Work Sans SemiBold"/>
              <a:cs typeface="Work Sans SemiBold"/>
              <a:sym typeface="Work Sans SemiBold"/>
            </a:endParaRPr>
          </a:p>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NEXT STEPS</a:t>
            </a:r>
            <a:endParaRPr>
              <a:solidFill>
                <a:srgbClr val="114D54"/>
              </a:solidFill>
              <a:latin typeface="Work Sans SemiBold"/>
              <a:ea typeface="Work Sans SemiBold"/>
              <a:cs typeface="Work Sans SemiBold"/>
              <a:sym typeface="Work Sans SemiBold"/>
            </a:endParaRPr>
          </a:p>
          <a:p>
            <a:pPr indent="0" lvl="0" marL="0" rtl="0" algn="l">
              <a:lnSpc>
                <a:spcPct val="200000"/>
              </a:lnSpc>
              <a:spcBef>
                <a:spcPts val="0"/>
              </a:spcBef>
              <a:spcAft>
                <a:spcPts val="0"/>
              </a:spcAft>
              <a:buNone/>
            </a:pPr>
            <a:r>
              <a:rPr lang="en">
                <a:solidFill>
                  <a:srgbClr val="114D54"/>
                </a:solidFill>
                <a:latin typeface="Work Sans SemiBold"/>
                <a:ea typeface="Work Sans SemiBold"/>
                <a:cs typeface="Work Sans SemiBold"/>
                <a:sym typeface="Work Sans SemiBold"/>
              </a:rPr>
              <a:t>APPENDIX</a:t>
            </a:r>
            <a:endParaRPr>
              <a:solidFill>
                <a:srgbClr val="114D54"/>
              </a:solidFill>
              <a:latin typeface="Work Sans SemiBold"/>
              <a:ea typeface="Work Sans SemiBold"/>
              <a:cs typeface="Work Sans SemiBold"/>
              <a:sym typeface="Work Sans SemiBold"/>
            </a:endParaRPr>
          </a:p>
          <a:p>
            <a:pPr indent="0" lvl="0" marL="0" rtl="0" algn="l">
              <a:lnSpc>
                <a:spcPct val="150000"/>
              </a:lnSpc>
              <a:spcBef>
                <a:spcPts val="0"/>
              </a:spcBef>
              <a:spcAft>
                <a:spcPts val="0"/>
              </a:spcAft>
              <a:buNone/>
            </a:pPr>
            <a:r>
              <a:t/>
            </a:r>
            <a:endParaRPr sz="1200">
              <a:solidFill>
                <a:srgbClr val="114D54"/>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
        <p:nvSpPr>
          <p:cNvPr id="97" name="Google Shape;97;p17"/>
          <p:cNvSpPr txBox="1"/>
          <p:nvPr>
            <p:ph type="ctrTitle"/>
          </p:nvPr>
        </p:nvSpPr>
        <p:spPr>
          <a:xfrm>
            <a:off x="159300" y="-17475"/>
            <a:ext cx="5025000" cy="90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4D54"/>
                </a:solidFill>
              </a:rPr>
              <a:t>What is an Employee Engagement Project?</a:t>
            </a:r>
            <a:endParaRPr>
              <a:solidFill>
                <a:srgbClr val="114D54"/>
              </a:solidFill>
            </a:endParaRPr>
          </a:p>
        </p:txBody>
      </p:sp>
      <p:sp>
        <p:nvSpPr>
          <p:cNvPr id="98" name="Google Shape;98;p17"/>
          <p:cNvSpPr txBox="1"/>
          <p:nvPr>
            <p:ph idx="4294967295" type="body"/>
          </p:nvPr>
        </p:nvSpPr>
        <p:spPr>
          <a:xfrm>
            <a:off x="311700" y="1152475"/>
            <a:ext cx="6274500" cy="37665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1700">
                <a:solidFill>
                  <a:srgbClr val="114D54"/>
                </a:solidFill>
              </a:rPr>
              <a:t>A p</a:t>
            </a:r>
            <a:r>
              <a:rPr lang="en" sz="1700">
                <a:solidFill>
                  <a:srgbClr val="114D54"/>
                </a:solidFill>
              </a:rPr>
              <a:t>roject engaging with food business employees </a:t>
            </a:r>
            <a:r>
              <a:rPr lang="en" sz="1700">
                <a:solidFill>
                  <a:srgbClr val="114D54"/>
                </a:solidFill>
              </a:rPr>
              <a:t>and </a:t>
            </a:r>
            <a:r>
              <a:rPr lang="en" sz="1700">
                <a:solidFill>
                  <a:srgbClr val="114D54"/>
                </a:solidFill>
              </a:rPr>
              <a:t>teams to reduce food loss and waste in daily operations.</a:t>
            </a:r>
            <a:endParaRPr sz="1700">
              <a:solidFill>
                <a:srgbClr val="114D54"/>
              </a:solidFill>
            </a:endParaRPr>
          </a:p>
          <a:p>
            <a:pPr indent="0" lvl="0" marL="0" rtl="0" algn="l">
              <a:lnSpc>
                <a:spcPct val="90000"/>
              </a:lnSpc>
              <a:spcBef>
                <a:spcPts val="300"/>
              </a:spcBef>
              <a:spcAft>
                <a:spcPts val="0"/>
              </a:spcAft>
              <a:buNone/>
            </a:pPr>
            <a:r>
              <a:t/>
            </a:r>
            <a:endParaRPr sz="1700">
              <a:solidFill>
                <a:srgbClr val="114D54"/>
              </a:solidFill>
            </a:endParaRPr>
          </a:p>
          <a:p>
            <a:pPr indent="0" lvl="0" marL="0" rtl="0" algn="l">
              <a:lnSpc>
                <a:spcPct val="90000"/>
              </a:lnSpc>
              <a:spcBef>
                <a:spcPts val="300"/>
              </a:spcBef>
              <a:spcAft>
                <a:spcPts val="0"/>
              </a:spcAft>
              <a:buNone/>
            </a:pPr>
            <a:r>
              <a:rPr b="1" lang="en" sz="1700">
                <a:solidFill>
                  <a:srgbClr val="114D54"/>
                </a:solidFill>
              </a:rPr>
              <a:t>Success Factors</a:t>
            </a:r>
            <a:endParaRPr b="1" sz="1700">
              <a:solidFill>
                <a:srgbClr val="114D54"/>
              </a:solidFill>
            </a:endParaRPr>
          </a:p>
          <a:p>
            <a:pPr indent="-336550" lvl="0" marL="457200" rtl="0" algn="l">
              <a:lnSpc>
                <a:spcPct val="90000"/>
              </a:lnSpc>
              <a:spcBef>
                <a:spcPts val="300"/>
              </a:spcBef>
              <a:spcAft>
                <a:spcPts val="0"/>
              </a:spcAft>
              <a:buClr>
                <a:srgbClr val="114D54"/>
              </a:buClr>
              <a:buSzPts val="1700"/>
              <a:buChar char="●"/>
            </a:pPr>
            <a:r>
              <a:rPr lang="en" sz="1700">
                <a:solidFill>
                  <a:srgbClr val="114D54"/>
                </a:solidFill>
              </a:rPr>
              <a:t>Education on food loss &amp; waste</a:t>
            </a:r>
            <a:endParaRPr sz="1700">
              <a:solidFill>
                <a:srgbClr val="114D54"/>
              </a:solidFill>
            </a:endParaRPr>
          </a:p>
          <a:p>
            <a:pPr indent="-336550" lvl="0" marL="457200" rtl="0" algn="l">
              <a:lnSpc>
                <a:spcPct val="90000"/>
              </a:lnSpc>
              <a:spcBef>
                <a:spcPts val="300"/>
              </a:spcBef>
              <a:spcAft>
                <a:spcPts val="0"/>
              </a:spcAft>
              <a:buClr>
                <a:srgbClr val="114D54"/>
              </a:buClr>
              <a:buSzPts val="1700"/>
              <a:buChar char="●"/>
            </a:pPr>
            <a:r>
              <a:rPr lang="en" sz="1700">
                <a:solidFill>
                  <a:srgbClr val="114D54"/>
                </a:solidFill>
              </a:rPr>
              <a:t>Engagement with frontline workers &amp; managers</a:t>
            </a:r>
            <a:endParaRPr sz="1700">
              <a:solidFill>
                <a:srgbClr val="114D54"/>
              </a:solidFill>
            </a:endParaRPr>
          </a:p>
          <a:p>
            <a:pPr indent="-336550" lvl="0" marL="457200" rtl="0" algn="l">
              <a:lnSpc>
                <a:spcPct val="90000"/>
              </a:lnSpc>
              <a:spcBef>
                <a:spcPts val="300"/>
              </a:spcBef>
              <a:spcAft>
                <a:spcPts val="0"/>
              </a:spcAft>
              <a:buClr>
                <a:srgbClr val="114D54"/>
              </a:buClr>
              <a:buSzPts val="1700"/>
              <a:buChar char="●"/>
            </a:pPr>
            <a:r>
              <a:rPr lang="en" sz="1700">
                <a:solidFill>
                  <a:srgbClr val="114D54"/>
                </a:solidFill>
              </a:rPr>
              <a:t>Immediate</a:t>
            </a:r>
            <a:r>
              <a:rPr lang="en" sz="1700">
                <a:solidFill>
                  <a:srgbClr val="114D54"/>
                </a:solidFill>
              </a:rPr>
              <a:t> </a:t>
            </a:r>
            <a:r>
              <a:rPr lang="en" sz="1700">
                <a:solidFill>
                  <a:srgbClr val="114D54"/>
                </a:solidFill>
              </a:rPr>
              <a:t>implementation</a:t>
            </a:r>
            <a:r>
              <a:rPr lang="en" sz="1700">
                <a:solidFill>
                  <a:srgbClr val="114D54"/>
                </a:solidFill>
              </a:rPr>
              <a:t> and </a:t>
            </a:r>
            <a:r>
              <a:rPr lang="en" sz="1700">
                <a:solidFill>
                  <a:srgbClr val="114D54"/>
                </a:solidFill>
              </a:rPr>
              <a:t>celebration</a:t>
            </a:r>
            <a:r>
              <a:rPr lang="en" sz="1700">
                <a:solidFill>
                  <a:srgbClr val="114D54"/>
                </a:solidFill>
              </a:rPr>
              <a:t> of employee ideas</a:t>
            </a:r>
            <a:endParaRPr sz="1700">
              <a:solidFill>
                <a:srgbClr val="114D54"/>
              </a:solidFill>
            </a:endParaRPr>
          </a:p>
          <a:p>
            <a:pPr indent="0" lvl="0" marL="0" rtl="0" algn="l">
              <a:lnSpc>
                <a:spcPct val="90000"/>
              </a:lnSpc>
              <a:spcBef>
                <a:spcPts val="300"/>
              </a:spcBef>
              <a:spcAft>
                <a:spcPts val="0"/>
              </a:spcAft>
              <a:buNone/>
            </a:pPr>
            <a:r>
              <a:t/>
            </a:r>
            <a:endParaRPr sz="1700">
              <a:solidFill>
                <a:srgbClr val="114D54"/>
              </a:solidFill>
            </a:endParaRPr>
          </a:p>
          <a:p>
            <a:pPr indent="0" lvl="0" marL="0" rtl="0" algn="l">
              <a:lnSpc>
                <a:spcPct val="90000"/>
              </a:lnSpc>
              <a:spcBef>
                <a:spcPts val="300"/>
              </a:spcBef>
              <a:spcAft>
                <a:spcPts val="0"/>
              </a:spcAft>
              <a:buNone/>
            </a:pPr>
            <a:r>
              <a:rPr b="1" lang="en" sz="1700">
                <a:solidFill>
                  <a:srgbClr val="114D54"/>
                </a:solidFill>
              </a:rPr>
              <a:t>Success to Date</a:t>
            </a:r>
            <a:endParaRPr b="1" sz="1700">
              <a:solidFill>
                <a:srgbClr val="114D54"/>
              </a:solidFill>
            </a:endParaRPr>
          </a:p>
          <a:p>
            <a:pPr indent="-336550" lvl="0" marL="457200" rtl="0" algn="l">
              <a:lnSpc>
                <a:spcPct val="90000"/>
              </a:lnSpc>
              <a:spcBef>
                <a:spcPts val="300"/>
              </a:spcBef>
              <a:spcAft>
                <a:spcPts val="0"/>
              </a:spcAft>
              <a:buClr>
                <a:srgbClr val="114D54"/>
              </a:buClr>
              <a:buSzPts val="1700"/>
              <a:buChar char="●"/>
            </a:pPr>
            <a:r>
              <a:rPr lang="en" sz="1700">
                <a:solidFill>
                  <a:srgbClr val="114D54"/>
                </a:solidFill>
              </a:rPr>
              <a:t>Projects across three manufacturing facilities</a:t>
            </a:r>
            <a:endParaRPr sz="1700">
              <a:solidFill>
                <a:srgbClr val="114D54"/>
              </a:solidFill>
            </a:endParaRPr>
          </a:p>
          <a:p>
            <a:pPr indent="-336550" lvl="0" marL="457200" rtl="0" algn="l">
              <a:lnSpc>
                <a:spcPct val="90000"/>
              </a:lnSpc>
              <a:spcBef>
                <a:spcPts val="300"/>
              </a:spcBef>
              <a:spcAft>
                <a:spcPts val="300"/>
              </a:spcAft>
              <a:buClr>
                <a:srgbClr val="114D54"/>
              </a:buClr>
              <a:buSzPts val="1700"/>
              <a:buChar char="●"/>
            </a:pPr>
            <a:r>
              <a:rPr lang="en" sz="1700">
                <a:solidFill>
                  <a:srgbClr val="114D54"/>
                </a:solidFill>
              </a:rPr>
              <a:t>Multi-site project across 10 dining facilities</a:t>
            </a:r>
            <a:endParaRPr sz="1700"/>
          </a:p>
        </p:txBody>
      </p:sp>
      <p:pic>
        <p:nvPicPr>
          <p:cNvPr id="99" name="Google Shape;99;p17"/>
          <p:cNvPicPr preferRelativeResize="0"/>
          <p:nvPr/>
        </p:nvPicPr>
        <p:blipFill rotWithShape="1">
          <a:blip r:embed="rId3">
            <a:alphaModFix/>
          </a:blip>
          <a:srcRect b="19341" l="19596" r="30842" t="0"/>
          <a:stretch/>
        </p:blipFill>
        <p:spPr>
          <a:xfrm>
            <a:off x="6707550" y="1415375"/>
            <a:ext cx="2020074" cy="2695725"/>
          </a:xfrm>
          <a:prstGeom prst="rect">
            <a:avLst/>
          </a:prstGeom>
          <a:noFill/>
          <a:ln>
            <a:noFill/>
          </a:ln>
        </p:spPr>
      </p:pic>
      <p:sp>
        <p:nvSpPr>
          <p:cNvPr id="100" name="Google Shape;100;p17"/>
          <p:cNvSpPr txBox="1"/>
          <p:nvPr/>
        </p:nvSpPr>
        <p:spPr>
          <a:xfrm>
            <a:off x="6621700" y="4057150"/>
            <a:ext cx="1923300" cy="1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999999"/>
                </a:solidFill>
              </a:rPr>
              <a:t>Photo: TripleWin Advisory</a:t>
            </a:r>
            <a:endParaRPr sz="7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ctrTitle"/>
          </p:nvPr>
        </p:nvSpPr>
        <p:spPr>
          <a:xfrm>
            <a:off x="159300" y="-17475"/>
            <a:ext cx="5025000" cy="90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4D54"/>
                </a:solidFill>
              </a:rPr>
              <a:t>Why Engage Employees Around Food Loss &amp; Waste?</a:t>
            </a:r>
            <a:endParaRPr>
              <a:solidFill>
                <a:srgbClr val="114D54"/>
              </a:solidFill>
            </a:endParaRPr>
          </a:p>
        </p:txBody>
      </p:sp>
      <p:sp>
        <p:nvSpPr>
          <p:cNvPr id="106" name="Google Shape;106;p18"/>
          <p:cNvSpPr txBox="1"/>
          <p:nvPr>
            <p:ph idx="1" type="subTitle"/>
          </p:nvPr>
        </p:nvSpPr>
        <p:spPr>
          <a:xfrm>
            <a:off x="387900" y="1310125"/>
            <a:ext cx="7973700" cy="2787000"/>
          </a:xfrm>
          <a:prstGeom prst="rect">
            <a:avLst/>
          </a:prstGeom>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114D54"/>
              </a:buClr>
              <a:buSzPts val="1800"/>
              <a:buChar char="❖"/>
            </a:pPr>
            <a:r>
              <a:rPr lang="en" sz="1800">
                <a:solidFill>
                  <a:srgbClr val="114D54"/>
                </a:solidFill>
              </a:rPr>
              <a:t>Empower</a:t>
            </a:r>
            <a:r>
              <a:rPr lang="en" sz="1800">
                <a:solidFill>
                  <a:srgbClr val="114D54"/>
                </a:solidFill>
              </a:rPr>
              <a:t> frontline</a:t>
            </a:r>
            <a:r>
              <a:rPr lang="en" sz="1800">
                <a:solidFill>
                  <a:srgbClr val="114D54"/>
                </a:solidFill>
              </a:rPr>
              <a:t> staff</a:t>
            </a:r>
            <a:endParaRPr sz="1800">
              <a:solidFill>
                <a:srgbClr val="114D54"/>
              </a:solidFill>
            </a:endParaRPr>
          </a:p>
          <a:p>
            <a:pPr indent="-342900" lvl="0" marL="457200" rtl="0" algn="l">
              <a:spcBef>
                <a:spcPts val="0"/>
              </a:spcBef>
              <a:spcAft>
                <a:spcPts val="0"/>
              </a:spcAft>
              <a:buClr>
                <a:srgbClr val="114D54"/>
              </a:buClr>
              <a:buSzPts val="1800"/>
              <a:buChar char="❖"/>
            </a:pPr>
            <a:r>
              <a:rPr lang="en" sz="1800">
                <a:solidFill>
                  <a:srgbClr val="114D54"/>
                </a:solidFill>
              </a:rPr>
              <a:t>Raise excitement for taking action</a:t>
            </a:r>
            <a:endParaRPr sz="1800">
              <a:solidFill>
                <a:srgbClr val="114D54"/>
              </a:solidFill>
            </a:endParaRPr>
          </a:p>
          <a:p>
            <a:pPr indent="-342900" lvl="0" marL="457200" rtl="0" algn="l">
              <a:spcBef>
                <a:spcPts val="0"/>
              </a:spcBef>
              <a:spcAft>
                <a:spcPts val="0"/>
              </a:spcAft>
              <a:buClr>
                <a:srgbClr val="114D54"/>
              </a:buClr>
              <a:buSzPts val="1800"/>
              <a:buChar char="❖"/>
            </a:pPr>
            <a:r>
              <a:rPr lang="en" sz="1800">
                <a:solidFill>
                  <a:srgbClr val="114D54"/>
                </a:solidFill>
              </a:rPr>
              <a:t>Connect employees’ personal actions to organizational goals</a:t>
            </a:r>
            <a:endParaRPr sz="1800">
              <a:solidFill>
                <a:srgbClr val="114D54"/>
              </a:solidFill>
            </a:endParaRPr>
          </a:p>
          <a:p>
            <a:pPr indent="-342900" lvl="0" marL="457200" rtl="0" algn="l">
              <a:lnSpc>
                <a:spcPct val="115000"/>
              </a:lnSpc>
              <a:spcBef>
                <a:spcPts val="0"/>
              </a:spcBef>
              <a:spcAft>
                <a:spcPts val="0"/>
              </a:spcAft>
              <a:buClr>
                <a:srgbClr val="114D54"/>
              </a:buClr>
              <a:buSzPts val="1800"/>
              <a:buChar char="❖"/>
            </a:pPr>
            <a:r>
              <a:rPr lang="en" sz="1800">
                <a:solidFill>
                  <a:srgbClr val="114D54"/>
                </a:solidFill>
              </a:rPr>
              <a:t>Foster a sense of camaraderie &amp; team spirit</a:t>
            </a:r>
            <a:endParaRPr sz="1800">
              <a:solidFill>
                <a:srgbClr val="114D54"/>
              </a:solidFill>
            </a:endParaRPr>
          </a:p>
          <a:p>
            <a:pPr indent="0" lvl="0" marL="0" rtl="0" algn="l">
              <a:lnSpc>
                <a:spcPct val="105000"/>
              </a:lnSpc>
              <a:spcBef>
                <a:spcPts val="1200"/>
              </a:spcBef>
              <a:spcAft>
                <a:spcPts val="0"/>
              </a:spcAft>
              <a:buNone/>
            </a:pPr>
            <a:r>
              <a:rPr lang="en" sz="1800">
                <a:solidFill>
                  <a:srgbClr val="114D54"/>
                </a:solidFill>
              </a:rPr>
              <a:t>Employees who are heard and know their ideas are taken seriously have greater loyalty to and affinity for their companies.</a:t>
            </a:r>
            <a:endParaRPr sz="1800">
              <a:solidFill>
                <a:srgbClr val="114D54"/>
              </a:solidFill>
            </a:endParaRPr>
          </a:p>
          <a:p>
            <a:pPr indent="0" lvl="0" marL="0" rtl="0" algn="l">
              <a:spcBef>
                <a:spcPts val="1200"/>
              </a:spcBef>
              <a:spcAft>
                <a:spcPts val="0"/>
              </a:spcAft>
              <a:buNone/>
            </a:pPr>
            <a:r>
              <a:t/>
            </a:r>
            <a:endParaRPr sz="1800">
              <a:solidFill>
                <a:srgbClr val="114D54"/>
              </a:solidFill>
            </a:endParaRPr>
          </a:p>
          <a:p>
            <a:pPr indent="0" lvl="0" marL="457200" rtl="0" algn="l">
              <a:lnSpc>
                <a:spcPct val="105000"/>
              </a:lnSpc>
              <a:spcBef>
                <a:spcPts val="1200"/>
              </a:spcBef>
              <a:spcAft>
                <a:spcPts val="1200"/>
              </a:spcAft>
              <a:buNone/>
            </a:pPr>
            <a:r>
              <a:t/>
            </a:r>
            <a:endParaRPr sz="1800">
              <a:solidFill>
                <a:srgbClr val="114D54"/>
              </a:solidFill>
            </a:endParaRPr>
          </a:p>
        </p:txBody>
      </p:sp>
      <p:sp>
        <p:nvSpPr>
          <p:cNvPr id="107" name="Google Shape;107;p18"/>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
        <p:nvSpPr>
          <p:cNvPr id="108" name="Google Shape;108;p18"/>
          <p:cNvSpPr txBox="1"/>
          <p:nvPr/>
        </p:nvSpPr>
        <p:spPr>
          <a:xfrm>
            <a:off x="1650525" y="3987350"/>
            <a:ext cx="4915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 sz="1800">
                <a:solidFill>
                  <a:srgbClr val="F25C05"/>
                </a:solidFill>
                <a:latin typeface="Work Sans SemiBold"/>
                <a:ea typeface="Work Sans SemiBold"/>
                <a:cs typeface="Work Sans SemiBold"/>
                <a:sym typeface="Work Sans SemiBold"/>
              </a:rPr>
              <a:t>Allow people to feel a part of something larger than themselves</a:t>
            </a:r>
            <a:endParaRPr i="1" sz="1800">
              <a:solidFill>
                <a:srgbClr val="F25C05"/>
              </a:solidFill>
              <a:latin typeface="Work Sans SemiBold"/>
              <a:ea typeface="Work Sans SemiBold"/>
              <a:cs typeface="Work Sans SemiBold"/>
              <a:sym typeface="Work Sans SemiBold"/>
            </a:endParaRPr>
          </a:p>
        </p:txBody>
      </p:sp>
      <p:pic>
        <p:nvPicPr>
          <p:cNvPr id="109" name="Google Shape;109;p18"/>
          <p:cNvPicPr preferRelativeResize="0"/>
          <p:nvPr/>
        </p:nvPicPr>
        <p:blipFill>
          <a:blip r:embed="rId3">
            <a:alphaModFix/>
          </a:blip>
          <a:stretch>
            <a:fillRect/>
          </a:stretch>
        </p:blipFill>
        <p:spPr>
          <a:xfrm>
            <a:off x="482050" y="3865675"/>
            <a:ext cx="1024925" cy="95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5" name="Google Shape;115;p19"/>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6" name="Google Shape;116;p19"/>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7" name="Google Shape;117;p19"/>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8" name="Google Shape;118;p19"/>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9" name="Google Shape;119;p19"/>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0" name="Google Shape;120;p19"/>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1" name="Google Shape;121;p19"/>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2" name="Google Shape;122;p19"/>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9"/>
          <p:cNvSpPr txBox="1"/>
          <p:nvPr>
            <p:ph type="ctrTitle"/>
          </p:nvPr>
        </p:nvSpPr>
        <p:spPr>
          <a:xfrm>
            <a:off x="159300" y="287325"/>
            <a:ext cx="5326800" cy="90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What is the Business Value?</a:t>
            </a:r>
            <a:endParaRPr sz="2500">
              <a:solidFill>
                <a:srgbClr val="114D54"/>
              </a:solidFill>
            </a:endParaRPr>
          </a:p>
        </p:txBody>
      </p:sp>
      <p:sp>
        <p:nvSpPr>
          <p:cNvPr id="124" name="Google Shape;124;p19"/>
          <p:cNvSpPr txBox="1"/>
          <p:nvPr>
            <p:ph idx="1" type="subTitle"/>
          </p:nvPr>
        </p:nvSpPr>
        <p:spPr>
          <a:xfrm>
            <a:off x="387900" y="1310125"/>
            <a:ext cx="8520600" cy="2992500"/>
          </a:xfrm>
          <a:prstGeom prst="rect">
            <a:avLst/>
          </a:prstGeom>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114D54"/>
              </a:buClr>
              <a:buSzPts val="1800"/>
              <a:buChar char="❏"/>
            </a:pPr>
            <a:r>
              <a:rPr lang="en" sz="1800">
                <a:solidFill>
                  <a:srgbClr val="114D54"/>
                </a:solidFill>
              </a:rPr>
              <a:t>Identify </a:t>
            </a:r>
            <a:r>
              <a:rPr b="1" lang="en" sz="1800">
                <a:solidFill>
                  <a:srgbClr val="114D54"/>
                </a:solidFill>
              </a:rPr>
              <a:t>revenue generation </a:t>
            </a:r>
            <a:r>
              <a:rPr lang="en" sz="1800">
                <a:solidFill>
                  <a:srgbClr val="114D54"/>
                </a:solidFill>
              </a:rPr>
              <a:t>opportunities </a:t>
            </a:r>
            <a:r>
              <a:rPr lang="en" sz="1800">
                <a:solidFill>
                  <a:srgbClr val="114D54"/>
                </a:solidFill>
              </a:rPr>
              <a:t>through</a:t>
            </a:r>
            <a:r>
              <a:rPr lang="en" sz="1800">
                <a:solidFill>
                  <a:srgbClr val="114D54"/>
                </a:solidFill>
              </a:rPr>
              <a:t> food reuse and repurpose; increase food utilization yields and value-add product development</a:t>
            </a:r>
            <a:endParaRPr sz="1800">
              <a:solidFill>
                <a:srgbClr val="114D54"/>
              </a:solidFill>
            </a:endParaRPr>
          </a:p>
          <a:p>
            <a:pPr indent="-342900" lvl="0" marL="457200" rtl="0" algn="l">
              <a:lnSpc>
                <a:spcPct val="150000"/>
              </a:lnSpc>
              <a:spcBef>
                <a:spcPts val="0"/>
              </a:spcBef>
              <a:spcAft>
                <a:spcPts val="0"/>
              </a:spcAft>
              <a:buClr>
                <a:srgbClr val="114D54"/>
              </a:buClr>
              <a:buSzPts val="1800"/>
              <a:buChar char="❏"/>
            </a:pPr>
            <a:r>
              <a:rPr lang="en" sz="1800">
                <a:solidFill>
                  <a:srgbClr val="114D54"/>
                </a:solidFill>
              </a:rPr>
              <a:t>Identify </a:t>
            </a:r>
            <a:r>
              <a:rPr b="1" lang="en" sz="1800">
                <a:solidFill>
                  <a:srgbClr val="114D54"/>
                </a:solidFill>
              </a:rPr>
              <a:t>cost reduction</a:t>
            </a:r>
            <a:r>
              <a:rPr lang="en" sz="1800">
                <a:solidFill>
                  <a:srgbClr val="114D54"/>
                </a:solidFill>
              </a:rPr>
              <a:t> opportunities through diversion &amp; upcycling; reduce waste management costs </a:t>
            </a:r>
            <a:endParaRPr sz="1800" strike="sngStrike">
              <a:solidFill>
                <a:srgbClr val="114D54"/>
              </a:solidFill>
            </a:endParaRPr>
          </a:p>
          <a:p>
            <a:pPr indent="-342900" lvl="0" marL="457200" rtl="0" algn="l">
              <a:lnSpc>
                <a:spcPct val="150000"/>
              </a:lnSpc>
              <a:spcBef>
                <a:spcPts val="0"/>
              </a:spcBef>
              <a:spcAft>
                <a:spcPts val="0"/>
              </a:spcAft>
              <a:buClr>
                <a:srgbClr val="114D54"/>
              </a:buClr>
              <a:buSzPts val="1800"/>
              <a:buChar char="❏"/>
            </a:pPr>
            <a:r>
              <a:rPr lang="en" sz="1800">
                <a:solidFill>
                  <a:srgbClr val="114D54"/>
                </a:solidFill>
              </a:rPr>
              <a:t>Instill a </a:t>
            </a:r>
            <a:r>
              <a:rPr b="1" lang="en" sz="1800">
                <a:solidFill>
                  <a:srgbClr val="114D54"/>
                </a:solidFill>
              </a:rPr>
              <a:t>continuous improvement</a:t>
            </a:r>
            <a:r>
              <a:rPr lang="en" sz="1800">
                <a:solidFill>
                  <a:srgbClr val="114D54"/>
                </a:solidFill>
              </a:rPr>
              <a:t> mentality through </a:t>
            </a:r>
            <a:r>
              <a:rPr lang="en" sz="1800">
                <a:solidFill>
                  <a:srgbClr val="114D54"/>
                </a:solidFill>
              </a:rPr>
              <a:t>process improvement; cost-saving mentality  </a:t>
            </a:r>
            <a:endParaRPr sz="1800">
              <a:solidFill>
                <a:srgbClr val="114D54"/>
              </a:solidFill>
            </a:endParaRPr>
          </a:p>
        </p:txBody>
      </p:sp>
      <p:sp>
        <p:nvSpPr>
          <p:cNvPr id="125" name="Google Shape;125;p19"/>
          <p:cNvSpPr txBox="1"/>
          <p:nvPr/>
        </p:nvSpPr>
        <p:spPr>
          <a:xfrm>
            <a:off x="1115825" y="-943075"/>
            <a:ext cx="609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000">
              <a:solidFill>
                <a:schemeClr val="dk2"/>
              </a:solidFill>
              <a:latin typeface="Work Sans"/>
              <a:ea typeface="Work Sans"/>
              <a:cs typeface="Work Sans"/>
              <a:sym typeface="Work Sans"/>
            </a:endParaRPr>
          </a:p>
        </p:txBody>
      </p:sp>
      <p:sp>
        <p:nvSpPr>
          <p:cNvPr id="126" name="Google Shape;126;p19"/>
          <p:cNvSpPr txBox="1"/>
          <p:nvPr/>
        </p:nvSpPr>
        <p:spPr>
          <a:xfrm>
            <a:off x="311700" y="3635325"/>
            <a:ext cx="609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000">
              <a:solidFill>
                <a:schemeClr val="dk2"/>
              </a:solidFill>
              <a:latin typeface="Work Sans"/>
              <a:ea typeface="Work Sans"/>
              <a:cs typeface="Work Sans"/>
              <a:sym typeface="Work Sans"/>
            </a:endParaRPr>
          </a:p>
        </p:txBody>
      </p:sp>
      <p:sp>
        <p:nvSpPr>
          <p:cNvPr id="127" name="Google Shape;127;p19"/>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
        <p:nvSpPr>
          <p:cNvPr id="128" name="Google Shape;128;p19"/>
          <p:cNvSpPr txBox="1"/>
          <p:nvPr/>
        </p:nvSpPr>
        <p:spPr>
          <a:xfrm>
            <a:off x="425100" y="1159688"/>
            <a:ext cx="533400" cy="4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Work Sans"/>
                <a:ea typeface="Work Sans"/>
                <a:cs typeface="Work Sans"/>
                <a:sym typeface="Work Sans"/>
              </a:rPr>
              <a:t>✔</a:t>
            </a:r>
            <a:endParaRPr sz="2600">
              <a:solidFill>
                <a:schemeClr val="dk1"/>
              </a:solidFill>
              <a:latin typeface="Work Sans"/>
              <a:ea typeface="Work Sans"/>
              <a:cs typeface="Work Sans"/>
              <a:sym typeface="Work Sans"/>
            </a:endParaRPr>
          </a:p>
        </p:txBody>
      </p:sp>
      <p:sp>
        <p:nvSpPr>
          <p:cNvPr id="129" name="Google Shape;129;p19"/>
          <p:cNvSpPr txBox="1"/>
          <p:nvPr/>
        </p:nvSpPr>
        <p:spPr>
          <a:xfrm>
            <a:off x="425100" y="2397500"/>
            <a:ext cx="533400" cy="4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Work Sans"/>
                <a:ea typeface="Work Sans"/>
                <a:cs typeface="Work Sans"/>
                <a:sym typeface="Work Sans"/>
              </a:rPr>
              <a:t>✔</a:t>
            </a:r>
            <a:endParaRPr sz="2600">
              <a:solidFill>
                <a:schemeClr val="dk1"/>
              </a:solidFill>
              <a:latin typeface="Work Sans"/>
              <a:ea typeface="Work Sans"/>
              <a:cs typeface="Work Sans"/>
              <a:sym typeface="Work Sans"/>
            </a:endParaRPr>
          </a:p>
        </p:txBody>
      </p:sp>
      <p:sp>
        <p:nvSpPr>
          <p:cNvPr id="130" name="Google Shape;130;p19"/>
          <p:cNvSpPr txBox="1"/>
          <p:nvPr/>
        </p:nvSpPr>
        <p:spPr>
          <a:xfrm>
            <a:off x="425100" y="3231213"/>
            <a:ext cx="533400" cy="4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Work Sans"/>
                <a:ea typeface="Work Sans"/>
                <a:cs typeface="Work Sans"/>
                <a:sym typeface="Work Sans"/>
              </a:rPr>
              <a:t>✔</a:t>
            </a:r>
            <a:endParaRPr sz="2600">
              <a:solidFill>
                <a:schemeClr val="dk1"/>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nvSpPr>
        <p:spPr>
          <a:xfrm>
            <a:off x="346075" y="1562900"/>
            <a:ext cx="5904900" cy="3377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114D54"/>
              </a:buClr>
              <a:buSzPts val="1800"/>
              <a:buFont typeface="Work Sans"/>
              <a:buChar char="❏"/>
            </a:pPr>
            <a:r>
              <a:rPr b="1" lang="en" sz="1800">
                <a:solidFill>
                  <a:srgbClr val="114D54"/>
                </a:solidFill>
                <a:latin typeface="Work Sans"/>
                <a:ea typeface="Work Sans"/>
                <a:cs typeface="Work Sans"/>
                <a:sym typeface="Work Sans"/>
              </a:rPr>
              <a:t>70+%</a:t>
            </a:r>
            <a:r>
              <a:rPr lang="en" sz="1800">
                <a:solidFill>
                  <a:srgbClr val="114D54"/>
                </a:solidFill>
                <a:latin typeface="Work Sans"/>
                <a:ea typeface="Work Sans"/>
                <a:cs typeface="Work Sans"/>
                <a:sym typeface="Work Sans"/>
              </a:rPr>
              <a:t> food waste reduction on one manufacturing line. </a:t>
            </a:r>
            <a:endParaRPr sz="1800">
              <a:solidFill>
                <a:srgbClr val="114D54"/>
              </a:solidFill>
              <a:latin typeface="Work Sans"/>
              <a:ea typeface="Work Sans"/>
              <a:cs typeface="Work Sans"/>
              <a:sym typeface="Work Sans"/>
            </a:endParaRPr>
          </a:p>
          <a:p>
            <a:pPr indent="0" lvl="0" marL="457200" rtl="0" algn="l">
              <a:lnSpc>
                <a:spcPct val="100000"/>
              </a:lnSpc>
              <a:spcBef>
                <a:spcPts val="0"/>
              </a:spcBef>
              <a:spcAft>
                <a:spcPts val="0"/>
              </a:spcAft>
              <a:buNone/>
            </a:pPr>
            <a:r>
              <a:t/>
            </a:r>
            <a:endParaRPr sz="1800">
              <a:solidFill>
                <a:srgbClr val="114D54"/>
              </a:solidFill>
              <a:latin typeface="Work Sans"/>
              <a:ea typeface="Work Sans"/>
              <a:cs typeface="Work Sans"/>
              <a:sym typeface="Work Sans"/>
            </a:endParaRPr>
          </a:p>
          <a:p>
            <a:pPr indent="-342900" lvl="0" marL="457200" rtl="0" algn="l">
              <a:lnSpc>
                <a:spcPct val="100000"/>
              </a:lnSpc>
              <a:spcBef>
                <a:spcPts val="0"/>
              </a:spcBef>
              <a:spcAft>
                <a:spcPts val="0"/>
              </a:spcAft>
              <a:buClr>
                <a:srgbClr val="114D54"/>
              </a:buClr>
              <a:buSzPts val="1800"/>
              <a:buFont typeface="Work Sans"/>
              <a:buChar char="❏"/>
            </a:pPr>
            <a:r>
              <a:rPr b="1" lang="en" sz="1800">
                <a:solidFill>
                  <a:srgbClr val="114D54"/>
                </a:solidFill>
                <a:latin typeface="Work Sans"/>
                <a:ea typeface="Work Sans"/>
                <a:cs typeface="Work Sans"/>
                <a:sym typeface="Work Sans"/>
              </a:rPr>
              <a:t>74% </a:t>
            </a:r>
            <a:r>
              <a:rPr lang="en" sz="1800">
                <a:solidFill>
                  <a:srgbClr val="114D54"/>
                </a:solidFill>
                <a:latin typeface="Work Sans"/>
                <a:ea typeface="Work Sans"/>
                <a:cs typeface="Work Sans"/>
                <a:sym typeface="Work Sans"/>
              </a:rPr>
              <a:t>food waste reduction of one product input; $3,500 raw material annual savings for one finished product at </a:t>
            </a:r>
            <a:r>
              <a:rPr lang="en" sz="1800">
                <a:solidFill>
                  <a:srgbClr val="114D54"/>
                </a:solidFill>
                <a:latin typeface="Work Sans"/>
                <a:ea typeface="Work Sans"/>
                <a:cs typeface="Work Sans"/>
                <a:sym typeface="Work Sans"/>
              </a:rPr>
              <a:t>one plant location</a:t>
            </a:r>
            <a:r>
              <a:rPr lang="en" sz="1800">
                <a:solidFill>
                  <a:srgbClr val="114D54"/>
                </a:solidFill>
                <a:latin typeface="Work Sans"/>
                <a:ea typeface="Work Sans"/>
                <a:cs typeface="Work Sans"/>
                <a:sym typeface="Work Sans"/>
              </a:rPr>
              <a:t>.</a:t>
            </a:r>
            <a:endParaRPr sz="1800">
              <a:solidFill>
                <a:srgbClr val="114D54"/>
              </a:solidFill>
              <a:latin typeface="Work Sans"/>
              <a:ea typeface="Work Sans"/>
              <a:cs typeface="Work Sans"/>
              <a:sym typeface="Work Sans"/>
            </a:endParaRPr>
          </a:p>
          <a:p>
            <a:pPr indent="0" lvl="0" marL="457200" rtl="0" algn="l">
              <a:lnSpc>
                <a:spcPct val="100000"/>
              </a:lnSpc>
              <a:spcBef>
                <a:spcPts val="0"/>
              </a:spcBef>
              <a:spcAft>
                <a:spcPts val="0"/>
              </a:spcAft>
              <a:buNone/>
            </a:pPr>
            <a:r>
              <a:t/>
            </a:r>
            <a:endParaRPr sz="1800">
              <a:solidFill>
                <a:srgbClr val="114D54"/>
              </a:solidFill>
              <a:latin typeface="Work Sans"/>
              <a:ea typeface="Work Sans"/>
              <a:cs typeface="Work Sans"/>
              <a:sym typeface="Work Sans"/>
            </a:endParaRPr>
          </a:p>
          <a:p>
            <a:pPr indent="-342900" lvl="0" marL="457200" rtl="0" algn="l">
              <a:lnSpc>
                <a:spcPct val="100000"/>
              </a:lnSpc>
              <a:spcBef>
                <a:spcPts val="0"/>
              </a:spcBef>
              <a:spcAft>
                <a:spcPts val="0"/>
              </a:spcAft>
              <a:buClr>
                <a:srgbClr val="114D54"/>
              </a:buClr>
              <a:buSzPts val="1800"/>
              <a:buFont typeface="Work Sans"/>
              <a:buChar char="❏"/>
            </a:pPr>
            <a:r>
              <a:rPr b="1" lang="en" sz="1800">
                <a:solidFill>
                  <a:srgbClr val="114D54"/>
                </a:solidFill>
                <a:latin typeface="Work Sans"/>
                <a:ea typeface="Work Sans"/>
                <a:cs typeface="Work Sans"/>
                <a:sym typeface="Work Sans"/>
              </a:rPr>
              <a:t>53% </a:t>
            </a:r>
            <a:r>
              <a:rPr lang="en" sz="1800">
                <a:solidFill>
                  <a:srgbClr val="114D54"/>
                </a:solidFill>
                <a:latin typeface="Work Sans"/>
                <a:ea typeface="Work Sans"/>
                <a:cs typeface="Work Sans"/>
                <a:sym typeface="Work Sans"/>
              </a:rPr>
              <a:t>recovery of fresh fruit from one process change with potential to sell an additional 4,620 finished product packages.</a:t>
            </a:r>
            <a:endParaRPr sz="1800">
              <a:solidFill>
                <a:srgbClr val="114D54"/>
              </a:solidFill>
              <a:latin typeface="Work Sans"/>
              <a:ea typeface="Work Sans"/>
              <a:cs typeface="Work Sans"/>
              <a:sym typeface="Work Sans"/>
            </a:endParaRPr>
          </a:p>
          <a:p>
            <a:pPr indent="0" lvl="0" marL="0" rtl="0" algn="l">
              <a:lnSpc>
                <a:spcPct val="100000"/>
              </a:lnSpc>
              <a:spcBef>
                <a:spcPts val="0"/>
              </a:spcBef>
              <a:spcAft>
                <a:spcPts val="0"/>
              </a:spcAft>
              <a:buNone/>
            </a:pPr>
            <a:r>
              <a:t/>
            </a:r>
            <a:endParaRPr sz="1800">
              <a:solidFill>
                <a:srgbClr val="114D54"/>
              </a:solidFill>
              <a:latin typeface="Work Sans"/>
              <a:ea typeface="Work Sans"/>
              <a:cs typeface="Work Sans"/>
              <a:sym typeface="Work Sans"/>
            </a:endParaRPr>
          </a:p>
          <a:p>
            <a:pPr indent="0" lvl="0" marL="0" rtl="0" algn="l">
              <a:lnSpc>
                <a:spcPct val="100000"/>
              </a:lnSpc>
              <a:spcBef>
                <a:spcPts val="0"/>
              </a:spcBef>
              <a:spcAft>
                <a:spcPts val="0"/>
              </a:spcAft>
              <a:buNone/>
            </a:pPr>
            <a:r>
              <a:t/>
            </a:r>
            <a:endParaRPr sz="1800">
              <a:solidFill>
                <a:srgbClr val="114D54"/>
              </a:solidFill>
              <a:latin typeface="Work Sans"/>
              <a:ea typeface="Work Sans"/>
              <a:cs typeface="Work Sans"/>
              <a:sym typeface="Work Sans"/>
            </a:endParaRPr>
          </a:p>
        </p:txBody>
      </p:sp>
      <p:sp>
        <p:nvSpPr>
          <p:cNvPr id="136" name="Google Shape;136;p20"/>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7" name="Google Shape;137;p20"/>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8" name="Google Shape;138;p20"/>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9" name="Google Shape;139;p20"/>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0" name="Google Shape;140;p20"/>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1" name="Google Shape;141;p20"/>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2" name="Google Shape;142;p20"/>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3" name="Google Shape;143;p20"/>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4" name="Google Shape;144;p20"/>
          <p:cNvSpPr/>
          <p:nvPr/>
        </p:nvSpPr>
        <p:spPr>
          <a:xfrm>
            <a:off x="5115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20"/>
          <p:cNvSpPr txBox="1"/>
          <p:nvPr>
            <p:ph idx="1" type="subTitle"/>
          </p:nvPr>
        </p:nvSpPr>
        <p:spPr>
          <a:xfrm>
            <a:off x="235500" y="1081525"/>
            <a:ext cx="8520600" cy="461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800">
                <a:solidFill>
                  <a:srgbClr val="114D54"/>
                </a:solidFill>
              </a:rPr>
              <a:t>P</a:t>
            </a:r>
            <a:r>
              <a:rPr lang="en" sz="1800">
                <a:solidFill>
                  <a:srgbClr val="114D54"/>
                </a:solidFill>
              </a:rPr>
              <a:t>iloted employee engagement projects results via Quick Win Ideas</a:t>
            </a:r>
            <a:endParaRPr sz="1800">
              <a:solidFill>
                <a:srgbClr val="114D54"/>
              </a:solidFill>
            </a:endParaRPr>
          </a:p>
        </p:txBody>
      </p:sp>
      <p:sp>
        <p:nvSpPr>
          <p:cNvPr id="146" name="Google Shape;146;p20"/>
          <p:cNvSpPr txBox="1"/>
          <p:nvPr>
            <p:ph type="ctrTitle"/>
          </p:nvPr>
        </p:nvSpPr>
        <p:spPr>
          <a:xfrm>
            <a:off x="159300" y="287325"/>
            <a:ext cx="8520600" cy="9096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114D54"/>
                </a:solidFill>
              </a:rPr>
              <a:t>Return on Investment (ROI)</a:t>
            </a:r>
            <a:endParaRPr sz="2500">
              <a:solidFill>
                <a:srgbClr val="114D54"/>
              </a:solidFill>
            </a:endParaRPr>
          </a:p>
        </p:txBody>
      </p:sp>
      <p:sp>
        <p:nvSpPr>
          <p:cNvPr id="147" name="Google Shape;147;p20"/>
          <p:cNvSpPr txBox="1"/>
          <p:nvPr/>
        </p:nvSpPr>
        <p:spPr>
          <a:xfrm>
            <a:off x="346075" y="1423475"/>
            <a:ext cx="609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2"/>
                </a:solidFill>
                <a:latin typeface="Work Sans"/>
                <a:ea typeface="Work Sans"/>
                <a:cs typeface="Work Sans"/>
                <a:sym typeface="Work Sans"/>
              </a:rPr>
              <a:t>✔</a:t>
            </a:r>
            <a:endParaRPr sz="2500">
              <a:solidFill>
                <a:schemeClr val="dk2"/>
              </a:solidFill>
              <a:latin typeface="Work Sans"/>
              <a:ea typeface="Work Sans"/>
              <a:cs typeface="Work Sans"/>
              <a:sym typeface="Work Sans"/>
            </a:endParaRPr>
          </a:p>
        </p:txBody>
      </p:sp>
      <p:sp>
        <p:nvSpPr>
          <p:cNvPr id="148" name="Google Shape;148;p20"/>
          <p:cNvSpPr txBox="1"/>
          <p:nvPr/>
        </p:nvSpPr>
        <p:spPr>
          <a:xfrm>
            <a:off x="346075" y="2249650"/>
            <a:ext cx="609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2"/>
                </a:solidFill>
                <a:latin typeface="Work Sans"/>
                <a:ea typeface="Work Sans"/>
                <a:cs typeface="Work Sans"/>
                <a:sym typeface="Work Sans"/>
              </a:rPr>
              <a:t>✔</a:t>
            </a:r>
            <a:endParaRPr sz="2500">
              <a:solidFill>
                <a:schemeClr val="dk2"/>
              </a:solidFill>
              <a:latin typeface="Work Sans"/>
              <a:ea typeface="Work Sans"/>
              <a:cs typeface="Work Sans"/>
              <a:sym typeface="Work Sans"/>
            </a:endParaRPr>
          </a:p>
        </p:txBody>
      </p:sp>
      <p:sp>
        <p:nvSpPr>
          <p:cNvPr id="149" name="Google Shape;149;p20"/>
          <p:cNvSpPr txBox="1"/>
          <p:nvPr/>
        </p:nvSpPr>
        <p:spPr>
          <a:xfrm>
            <a:off x="346075" y="3343325"/>
            <a:ext cx="609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2"/>
                </a:solidFill>
                <a:latin typeface="Work Sans"/>
                <a:ea typeface="Work Sans"/>
                <a:cs typeface="Work Sans"/>
                <a:sym typeface="Work Sans"/>
              </a:rPr>
              <a:t>✔</a:t>
            </a:r>
            <a:endParaRPr sz="2500">
              <a:solidFill>
                <a:schemeClr val="dk2"/>
              </a:solidFill>
              <a:latin typeface="Work Sans"/>
              <a:ea typeface="Work Sans"/>
              <a:cs typeface="Work Sans"/>
              <a:sym typeface="Work Sans"/>
            </a:endParaRPr>
          </a:p>
        </p:txBody>
      </p:sp>
      <p:grpSp>
        <p:nvGrpSpPr>
          <p:cNvPr id="150" name="Google Shape;150;p20"/>
          <p:cNvGrpSpPr/>
          <p:nvPr/>
        </p:nvGrpSpPr>
        <p:grpSpPr>
          <a:xfrm>
            <a:off x="6418575" y="1711950"/>
            <a:ext cx="2476500" cy="2247900"/>
            <a:chOff x="6418575" y="1711950"/>
            <a:chExt cx="2476500" cy="2247900"/>
          </a:xfrm>
        </p:grpSpPr>
        <p:sp>
          <p:nvSpPr>
            <p:cNvPr id="151" name="Google Shape;151;p20"/>
            <p:cNvSpPr/>
            <p:nvPr/>
          </p:nvSpPr>
          <p:spPr>
            <a:xfrm>
              <a:off x="6449050" y="1711950"/>
              <a:ext cx="2445900" cy="2247900"/>
            </a:xfrm>
            <a:prstGeom prst="roundRect">
              <a:avLst>
                <a:gd fmla="val 16667" name="adj"/>
              </a:avLst>
            </a:prstGeom>
            <a:no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
          <p:nvSpPr>
            <p:cNvPr id="152" name="Google Shape;152;p20"/>
            <p:cNvSpPr txBox="1"/>
            <p:nvPr/>
          </p:nvSpPr>
          <p:spPr>
            <a:xfrm>
              <a:off x="6418575" y="1874125"/>
              <a:ext cx="2476500" cy="1908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300">
                  <a:solidFill>
                    <a:srgbClr val="F25C05"/>
                  </a:solidFill>
                  <a:latin typeface="Work Sans"/>
                  <a:ea typeface="Work Sans"/>
                  <a:cs typeface="Work Sans"/>
                  <a:sym typeface="Work Sans"/>
                </a:rPr>
                <a:t>Food waste recovery &amp; diversion and measurable cost savings realized from past </a:t>
              </a:r>
              <a:r>
                <a:rPr b="1" lang="en" sz="1300">
                  <a:solidFill>
                    <a:srgbClr val="F25C05"/>
                  </a:solidFill>
                  <a:latin typeface="Work Sans"/>
                  <a:ea typeface="Work Sans"/>
                  <a:cs typeface="Work Sans"/>
                  <a:sym typeface="Work Sans"/>
                </a:rPr>
                <a:t>food waste engagement projects are transferable </a:t>
              </a:r>
              <a:r>
                <a:rPr lang="en" sz="1300">
                  <a:solidFill>
                    <a:srgbClr val="F25C05"/>
                  </a:solidFill>
                  <a:latin typeface="Work Sans"/>
                  <a:ea typeface="Work Sans"/>
                  <a:cs typeface="Work Sans"/>
                  <a:sym typeface="Work Sans"/>
                </a:rPr>
                <a:t>across the entire food chain. </a:t>
              </a:r>
              <a:endParaRPr sz="1300">
                <a:solidFill>
                  <a:srgbClr val="F25C05"/>
                </a:solidFill>
                <a:latin typeface="Work Sans"/>
                <a:ea typeface="Work Sans"/>
                <a:cs typeface="Work Sans"/>
                <a:sym typeface="Work Sans"/>
              </a:endParaRPr>
            </a:p>
          </p:txBody>
        </p:sp>
      </p:grpSp>
      <p:sp>
        <p:nvSpPr>
          <p:cNvPr id="153" name="Google Shape;153;p20"/>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
        <p:nvSpPr>
          <p:cNvPr id="154" name="Google Shape;154;p20"/>
          <p:cNvSpPr txBox="1"/>
          <p:nvPr/>
        </p:nvSpPr>
        <p:spPr>
          <a:xfrm>
            <a:off x="761775" y="4530000"/>
            <a:ext cx="5580600" cy="523200"/>
          </a:xfrm>
          <a:prstGeom prst="rect">
            <a:avLst/>
          </a:prstGeom>
          <a:noFill/>
          <a:ln>
            <a:noFill/>
          </a:ln>
        </p:spPr>
        <p:txBody>
          <a:bodyPr anchorCtr="0" anchor="t" bIns="91425" lIns="91425" spcFirstLastPara="1" rIns="91425" wrap="square" tIns="91425">
            <a:spAutoFit/>
          </a:bodyPr>
          <a:lstStyle/>
          <a:p>
            <a:pPr indent="-800100" lvl="0" marL="800100" rtl="0" algn="l">
              <a:spcBef>
                <a:spcPts val="0"/>
              </a:spcBef>
              <a:spcAft>
                <a:spcPts val="0"/>
              </a:spcAft>
              <a:buNone/>
            </a:pPr>
            <a:r>
              <a:rPr b="1" lang="en" sz="1100">
                <a:solidFill>
                  <a:srgbClr val="114D54"/>
                </a:solidFill>
                <a:latin typeface="Work Sans"/>
                <a:ea typeface="Work Sans"/>
                <a:cs typeface="Work Sans"/>
                <a:sym typeface="Work Sans"/>
              </a:rPr>
              <a:t>Quick Win</a:t>
            </a:r>
            <a:r>
              <a:rPr lang="en" sz="1100">
                <a:solidFill>
                  <a:srgbClr val="114D54"/>
                </a:solidFill>
                <a:latin typeface="Work Sans"/>
                <a:ea typeface="Work Sans"/>
                <a:cs typeface="Work Sans"/>
                <a:sym typeface="Work Sans"/>
              </a:rPr>
              <a:t>: An idea with little-to-no-cost requirements, easy to implement, food waste savings are assumed to be small- to medium-sized.</a:t>
            </a:r>
            <a:endParaRPr sz="1100">
              <a:solidFill>
                <a:srgbClr val="114D54"/>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ctrTitle"/>
          </p:nvPr>
        </p:nvSpPr>
        <p:spPr>
          <a:xfrm>
            <a:off x="159300" y="973125"/>
            <a:ext cx="8520600" cy="9096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0" lang="en" sz="1700">
                <a:solidFill>
                  <a:srgbClr val="114D54"/>
                </a:solidFill>
                <a:latin typeface="Work Sans"/>
                <a:ea typeface="Work Sans"/>
                <a:cs typeface="Work Sans"/>
                <a:sym typeface="Work Sans"/>
              </a:rPr>
              <a:t>What did you like about the Food Waste Reduction Challenge</a:t>
            </a:r>
            <a:r>
              <a:rPr b="0" lang="en" sz="1700">
                <a:solidFill>
                  <a:srgbClr val="114D54"/>
                </a:solidFill>
                <a:latin typeface="Work Sans"/>
                <a:ea typeface="Work Sans"/>
                <a:cs typeface="Work Sans"/>
                <a:sym typeface="Work Sans"/>
              </a:rPr>
              <a:t>?</a:t>
            </a:r>
            <a:endParaRPr b="0" sz="1700">
              <a:solidFill>
                <a:srgbClr val="114D54"/>
              </a:solidFill>
              <a:latin typeface="Work Sans"/>
              <a:ea typeface="Work Sans"/>
              <a:cs typeface="Work Sans"/>
              <a:sym typeface="Work Sans"/>
            </a:endParaRPr>
          </a:p>
        </p:txBody>
      </p:sp>
      <p:grpSp>
        <p:nvGrpSpPr>
          <p:cNvPr id="160" name="Google Shape;160;p21"/>
          <p:cNvGrpSpPr/>
          <p:nvPr/>
        </p:nvGrpSpPr>
        <p:grpSpPr>
          <a:xfrm>
            <a:off x="1188900" y="1707100"/>
            <a:ext cx="2555400" cy="1059300"/>
            <a:chOff x="350700" y="1707100"/>
            <a:chExt cx="2555400" cy="1059300"/>
          </a:xfrm>
        </p:grpSpPr>
        <p:sp>
          <p:nvSpPr>
            <p:cNvPr id="161" name="Google Shape;161;p21"/>
            <p:cNvSpPr/>
            <p:nvPr/>
          </p:nvSpPr>
          <p:spPr>
            <a:xfrm>
              <a:off x="350700" y="1707100"/>
              <a:ext cx="2555400" cy="1059300"/>
            </a:xfrm>
            <a:prstGeom prst="wedgeRoundRectCallout">
              <a:avLst>
                <a:gd fmla="val -35807" name="adj1"/>
                <a:gd fmla="val 76702" name="adj2"/>
                <a:gd fmla="val 0" name="adj3"/>
              </a:avLst>
            </a:prstGeom>
            <a:solidFill>
              <a:srgbClr val="F9CB9C"/>
            </a:solidFill>
            <a:ln cap="flat" cmpd="sng" w="19050">
              <a:solidFill>
                <a:srgbClr val="F25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txBox="1"/>
            <p:nvPr/>
          </p:nvSpPr>
          <p:spPr>
            <a:xfrm>
              <a:off x="428884" y="1713400"/>
              <a:ext cx="23991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25C05"/>
                  </a:solidFill>
                  <a:latin typeface="Quicksand SemiBold"/>
                  <a:ea typeface="Quicksand SemiBold"/>
                  <a:cs typeface="Quicksand SemiBold"/>
                  <a:sym typeface="Quicksand SemiBold"/>
                </a:rPr>
                <a:t>It was very interactive &amp; a fun way to [build] food waste awareness.</a:t>
              </a:r>
              <a:endParaRPr sz="1300">
                <a:solidFill>
                  <a:srgbClr val="F25C05"/>
                </a:solidFill>
                <a:latin typeface="Quicksand SemiBold"/>
                <a:ea typeface="Quicksand SemiBold"/>
                <a:cs typeface="Quicksand SemiBold"/>
                <a:sym typeface="Quicksand SemiBold"/>
              </a:endParaRPr>
            </a:p>
            <a:p>
              <a:pPr indent="0" lvl="0" marL="0" rtl="0" algn="l">
                <a:spcBef>
                  <a:spcPts val="0"/>
                </a:spcBef>
                <a:spcAft>
                  <a:spcPts val="0"/>
                </a:spcAft>
                <a:buNone/>
              </a:pPr>
              <a:br>
                <a:rPr b="1" lang="en" sz="400">
                  <a:solidFill>
                    <a:srgbClr val="F25C05"/>
                  </a:solidFill>
                  <a:latin typeface="Quicksand"/>
                  <a:ea typeface="Quicksand"/>
                  <a:cs typeface="Quicksand"/>
                  <a:sym typeface="Quicksand"/>
                </a:rPr>
              </a:br>
              <a:r>
                <a:rPr lang="en" sz="1100">
                  <a:solidFill>
                    <a:srgbClr val="F25C05"/>
                  </a:solidFill>
                  <a:latin typeface="Quicksand"/>
                  <a:ea typeface="Quicksand"/>
                  <a:cs typeface="Quicksand"/>
                  <a:sym typeface="Quicksand"/>
                </a:rPr>
                <a:t>—</a:t>
              </a:r>
              <a:r>
                <a:rPr lang="en" sz="1100">
                  <a:solidFill>
                    <a:srgbClr val="F25C05"/>
                  </a:solidFill>
                  <a:latin typeface="Quicksand"/>
                  <a:ea typeface="Quicksand"/>
                  <a:cs typeface="Quicksand"/>
                  <a:sym typeface="Quicksand"/>
                </a:rPr>
                <a:t> </a:t>
              </a:r>
              <a:r>
                <a:rPr lang="en" sz="1100">
                  <a:solidFill>
                    <a:srgbClr val="F25C05"/>
                  </a:solidFill>
                  <a:latin typeface="Quicksand"/>
                  <a:ea typeface="Quicksand"/>
                  <a:cs typeface="Quicksand"/>
                  <a:sym typeface="Quicksand"/>
                </a:rPr>
                <a:t>Kozy Shack Employee </a:t>
              </a:r>
              <a:endParaRPr sz="1100">
                <a:solidFill>
                  <a:srgbClr val="F25C05"/>
                </a:solidFill>
                <a:latin typeface="Quicksand"/>
                <a:ea typeface="Quicksand"/>
                <a:cs typeface="Quicksand"/>
                <a:sym typeface="Quicksand"/>
              </a:endParaRPr>
            </a:p>
          </p:txBody>
        </p:sp>
      </p:grpSp>
      <p:sp>
        <p:nvSpPr>
          <p:cNvPr id="163" name="Google Shape;163;p21"/>
          <p:cNvSpPr txBox="1"/>
          <p:nvPr/>
        </p:nvSpPr>
        <p:spPr>
          <a:xfrm>
            <a:off x="165100" y="301625"/>
            <a:ext cx="71151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114D54"/>
                </a:solidFill>
                <a:latin typeface="Bricolage Grotesque"/>
                <a:ea typeface="Bricolage Grotesque"/>
                <a:cs typeface="Bricolage Grotesque"/>
                <a:sym typeface="Bricolage Grotesque"/>
              </a:rPr>
              <a:t>The Value in Employees’ Own Words</a:t>
            </a:r>
            <a:endParaRPr b="1" sz="2500">
              <a:solidFill>
                <a:srgbClr val="114D54"/>
              </a:solidFill>
              <a:latin typeface="Bricolage Grotesque"/>
              <a:ea typeface="Bricolage Grotesque"/>
              <a:cs typeface="Bricolage Grotesque"/>
              <a:sym typeface="Bricolage Grotesque"/>
            </a:endParaRPr>
          </a:p>
        </p:txBody>
      </p:sp>
      <p:sp>
        <p:nvSpPr>
          <p:cNvPr id="164" name="Google Shape;164;p21"/>
          <p:cNvSpPr/>
          <p:nvPr/>
        </p:nvSpPr>
        <p:spPr>
          <a:xfrm flipH="1">
            <a:off x="4558796" y="1519925"/>
            <a:ext cx="3763548" cy="1280700"/>
          </a:xfrm>
          <a:prstGeom prst="wedgeEllipseCallout">
            <a:avLst>
              <a:gd fmla="val -31043" name="adj1"/>
              <a:gd fmla="val 72318" name="adj2"/>
            </a:avLst>
          </a:prstGeom>
          <a:solidFill>
            <a:srgbClr val="5B9BD5"/>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1"/>
          <p:cNvSpPr txBox="1"/>
          <p:nvPr/>
        </p:nvSpPr>
        <p:spPr>
          <a:xfrm>
            <a:off x="5151925" y="1657400"/>
            <a:ext cx="27489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en" sz="1300">
                <a:solidFill>
                  <a:schemeClr val="lt1"/>
                </a:solidFill>
                <a:latin typeface="Quicksand SemiBold"/>
                <a:ea typeface="Quicksand SemiBold"/>
                <a:cs typeface="Quicksand SemiBold"/>
                <a:sym typeface="Quicksand SemiBold"/>
              </a:rPr>
              <a:t>I liked the competition and </a:t>
            </a:r>
            <a:r>
              <a:rPr lang="en" sz="1300">
                <a:solidFill>
                  <a:schemeClr val="lt1"/>
                </a:solidFill>
                <a:latin typeface="Quicksand SemiBold"/>
                <a:ea typeface="Quicksand SemiBold"/>
                <a:cs typeface="Quicksand SemiBold"/>
                <a:sym typeface="Quicksand SemiBold"/>
              </a:rPr>
              <a:t>getting</a:t>
            </a:r>
            <a:r>
              <a:rPr lang="en" sz="1300">
                <a:solidFill>
                  <a:schemeClr val="lt1"/>
                </a:solidFill>
                <a:latin typeface="Quicksand SemiBold"/>
                <a:ea typeface="Quicksand SemiBold"/>
                <a:cs typeface="Quicksand SemiBold"/>
                <a:sym typeface="Quicksand SemiBold"/>
              </a:rPr>
              <a:t> involved in ideas to improve the company.</a:t>
            </a:r>
            <a:endParaRPr sz="1300">
              <a:solidFill>
                <a:schemeClr val="lt1"/>
              </a:solidFill>
              <a:latin typeface="Quicksand SemiBold"/>
              <a:ea typeface="Quicksand SemiBold"/>
              <a:cs typeface="Quicksand SemiBold"/>
              <a:sym typeface="Quicksand SemiBold"/>
            </a:endParaRPr>
          </a:p>
          <a:p>
            <a:pPr indent="0" lvl="0" marL="0" marR="0" rtl="0" algn="l">
              <a:lnSpc>
                <a:spcPct val="100000"/>
              </a:lnSpc>
              <a:spcBef>
                <a:spcPts val="0"/>
              </a:spcBef>
              <a:spcAft>
                <a:spcPts val="0"/>
              </a:spcAft>
              <a:buClr>
                <a:srgbClr val="000000"/>
              </a:buClr>
              <a:buSzPts val="1300"/>
              <a:buFont typeface="Arial"/>
              <a:buNone/>
            </a:pPr>
            <a:r>
              <a:t/>
            </a:r>
            <a:endParaRPr b="1" sz="400">
              <a:solidFill>
                <a:schemeClr val="lt1"/>
              </a:solidFill>
              <a:latin typeface="Quicksand"/>
              <a:ea typeface="Quicksand"/>
              <a:cs typeface="Quicksand"/>
              <a:sym typeface="Quicksand"/>
            </a:endParaRPr>
          </a:p>
          <a:p>
            <a:pPr indent="0" lvl="0" marL="0" marR="0" rtl="0" algn="l">
              <a:lnSpc>
                <a:spcPct val="100000"/>
              </a:lnSpc>
              <a:spcBef>
                <a:spcPts val="0"/>
              </a:spcBef>
              <a:spcAft>
                <a:spcPts val="0"/>
              </a:spcAft>
              <a:buNone/>
            </a:pPr>
            <a:r>
              <a:rPr lang="en" sz="1200">
                <a:solidFill>
                  <a:schemeClr val="lt1"/>
                </a:solidFill>
                <a:latin typeface="Quicksand"/>
                <a:ea typeface="Quicksand"/>
                <a:cs typeface="Quicksand"/>
                <a:sym typeface="Quicksand"/>
              </a:rPr>
              <a:t>—</a:t>
            </a:r>
            <a:r>
              <a:rPr lang="en" sz="1200">
                <a:solidFill>
                  <a:schemeClr val="lt1"/>
                </a:solidFill>
                <a:latin typeface="Quicksand"/>
                <a:ea typeface="Quicksand"/>
                <a:cs typeface="Quicksand"/>
                <a:sym typeface="Quicksand"/>
              </a:rPr>
              <a:t> </a:t>
            </a:r>
            <a:r>
              <a:rPr lang="en" sz="1200">
                <a:solidFill>
                  <a:schemeClr val="lt1"/>
                </a:solidFill>
                <a:latin typeface="Quicksand"/>
                <a:ea typeface="Quicksand"/>
                <a:cs typeface="Quicksand"/>
                <a:sym typeface="Quicksand"/>
              </a:rPr>
              <a:t>Fresh Del </a:t>
            </a:r>
            <a:r>
              <a:rPr lang="en" sz="1200">
                <a:solidFill>
                  <a:schemeClr val="lt1"/>
                </a:solidFill>
                <a:latin typeface="Quicksand"/>
                <a:ea typeface="Quicksand"/>
                <a:cs typeface="Quicksand"/>
                <a:sym typeface="Quicksand"/>
              </a:rPr>
              <a:t>Monte</a:t>
            </a:r>
            <a:r>
              <a:rPr lang="en" sz="1200">
                <a:solidFill>
                  <a:schemeClr val="lt1"/>
                </a:solidFill>
                <a:latin typeface="Quicksand"/>
                <a:ea typeface="Quicksand"/>
                <a:cs typeface="Quicksand"/>
                <a:sym typeface="Quicksand"/>
              </a:rPr>
              <a:t> Employee</a:t>
            </a:r>
            <a:endParaRPr sz="1200">
              <a:solidFill>
                <a:schemeClr val="lt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t/>
            </a:r>
            <a:endParaRPr b="1" sz="1300">
              <a:solidFill>
                <a:schemeClr val="lt1"/>
              </a:solidFill>
              <a:latin typeface="Quicksand"/>
              <a:ea typeface="Quicksand"/>
              <a:cs typeface="Quicksand"/>
              <a:sym typeface="Quicksand"/>
            </a:endParaRPr>
          </a:p>
        </p:txBody>
      </p:sp>
      <p:grpSp>
        <p:nvGrpSpPr>
          <p:cNvPr id="166" name="Google Shape;166;p21"/>
          <p:cNvGrpSpPr/>
          <p:nvPr/>
        </p:nvGrpSpPr>
        <p:grpSpPr>
          <a:xfrm>
            <a:off x="2341875" y="3105425"/>
            <a:ext cx="4061150" cy="1596900"/>
            <a:chOff x="1579875" y="3029225"/>
            <a:chExt cx="4061150" cy="1596900"/>
          </a:xfrm>
        </p:grpSpPr>
        <p:sp>
          <p:nvSpPr>
            <p:cNvPr id="167" name="Google Shape;167;p21"/>
            <p:cNvSpPr/>
            <p:nvPr/>
          </p:nvSpPr>
          <p:spPr>
            <a:xfrm>
              <a:off x="1579875" y="3029225"/>
              <a:ext cx="4045200" cy="1596900"/>
            </a:xfrm>
            <a:prstGeom prst="wedgeRectCallout">
              <a:avLst>
                <a:gd fmla="val -7727" name="adj1"/>
                <a:gd fmla="val 67640" name="adj2"/>
              </a:avLst>
            </a:prstGeom>
            <a:solidFill>
              <a:srgbClr val="B6D7A8"/>
            </a:solidFill>
            <a:ln cap="flat" cmpd="sng" w="19050">
              <a:solidFill>
                <a:srgbClr val="8EB9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txBox="1"/>
            <p:nvPr/>
          </p:nvSpPr>
          <p:spPr>
            <a:xfrm>
              <a:off x="1764425" y="3091100"/>
              <a:ext cx="38766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Quicksand SemiBold"/>
                  <a:ea typeface="Quicksand SemiBold"/>
                  <a:cs typeface="Quicksand SemiBold"/>
                  <a:sym typeface="Quicksand SemiBold"/>
                </a:rPr>
                <a:t>The employee engagement challenge was an incredible way to educate and learn of the good ideas employees shared. There was good participation and involvement especially from mechanics and line operators to </a:t>
              </a:r>
              <a:r>
                <a:rPr lang="en" sz="1200">
                  <a:latin typeface="Quicksand SemiBold"/>
                  <a:ea typeface="Quicksand SemiBold"/>
                  <a:cs typeface="Quicksand SemiBold"/>
                  <a:sym typeface="Quicksand SemiBold"/>
                </a:rPr>
                <a:t>fix</a:t>
              </a:r>
              <a:r>
                <a:rPr lang="en" sz="1200">
                  <a:latin typeface="Quicksand SemiBold"/>
                  <a:ea typeface="Quicksand SemiBold"/>
                  <a:cs typeface="Quicksand SemiBold"/>
                  <a:sym typeface="Quicksand SemiBold"/>
                </a:rPr>
                <a:t> small but significant ways to reduce waste.</a:t>
              </a:r>
              <a:endParaRPr sz="1200">
                <a:latin typeface="Quicksand SemiBold"/>
                <a:ea typeface="Quicksand SemiBold"/>
                <a:cs typeface="Quicksand SemiBold"/>
                <a:sym typeface="Quicksand SemiBold"/>
              </a:endParaRPr>
            </a:p>
            <a:p>
              <a:pPr indent="0" lvl="0" marL="0" rtl="0" algn="l">
                <a:spcBef>
                  <a:spcPts val="0"/>
                </a:spcBef>
                <a:spcAft>
                  <a:spcPts val="0"/>
                </a:spcAft>
                <a:buNone/>
              </a:pPr>
              <a:r>
                <a:t/>
              </a:r>
              <a:endParaRPr sz="400">
                <a:latin typeface="Work Sans SemiBold"/>
                <a:ea typeface="Work Sans SemiBold"/>
                <a:cs typeface="Work Sans SemiBold"/>
                <a:sym typeface="Work Sans SemiBold"/>
              </a:endParaRPr>
            </a:p>
            <a:p>
              <a:pPr indent="0" lvl="0" marL="0" rtl="0" algn="l">
                <a:spcBef>
                  <a:spcPts val="0"/>
                </a:spcBef>
                <a:spcAft>
                  <a:spcPts val="0"/>
                </a:spcAft>
                <a:buNone/>
              </a:pPr>
              <a:r>
                <a:rPr lang="en" sz="1100">
                  <a:latin typeface="Quicksand"/>
                  <a:ea typeface="Quicksand"/>
                  <a:cs typeface="Quicksand"/>
                  <a:sym typeface="Quicksand"/>
                </a:rPr>
                <a:t>—</a:t>
              </a:r>
              <a:r>
                <a:rPr lang="en" sz="1100">
                  <a:latin typeface="Quicksand"/>
                  <a:ea typeface="Quicksand"/>
                  <a:cs typeface="Quicksand"/>
                  <a:sym typeface="Quicksand"/>
                </a:rPr>
                <a:t> </a:t>
              </a:r>
              <a:r>
                <a:rPr lang="en" sz="1100">
                  <a:latin typeface="Quicksand"/>
                  <a:ea typeface="Quicksand"/>
                  <a:cs typeface="Quicksand"/>
                  <a:sym typeface="Quicksand"/>
                </a:rPr>
                <a:t>Bob’s Red Mill Manager</a:t>
              </a:r>
              <a:endParaRPr sz="1100">
                <a:latin typeface="Quicksand"/>
                <a:ea typeface="Quicksand"/>
                <a:cs typeface="Quicksand"/>
                <a:sym typeface="Quicksand"/>
              </a:endParaRPr>
            </a:p>
          </p:txBody>
        </p:sp>
      </p:grpSp>
      <p:sp>
        <p:nvSpPr>
          <p:cNvPr id="169" name="Google Shape;169;p21"/>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nvSpPr>
        <p:spPr>
          <a:xfrm>
            <a:off x="7659975" y="-983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5" name="Google Shape;175;p22"/>
          <p:cNvSpPr txBox="1"/>
          <p:nvPr/>
        </p:nvSpPr>
        <p:spPr>
          <a:xfrm>
            <a:off x="5486200" y="-301525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6" name="Google Shape;176;p22"/>
          <p:cNvSpPr txBox="1"/>
          <p:nvPr/>
        </p:nvSpPr>
        <p:spPr>
          <a:xfrm>
            <a:off x="5403500" y="-2294600"/>
            <a:ext cx="680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7" name="Google Shape;177;p22"/>
          <p:cNvSpPr txBox="1"/>
          <p:nvPr/>
        </p:nvSpPr>
        <p:spPr>
          <a:xfrm>
            <a:off x="4600375" y="-7769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8" name="Google Shape;178;p22"/>
          <p:cNvSpPr txBox="1"/>
          <p:nvPr/>
        </p:nvSpPr>
        <p:spPr>
          <a:xfrm>
            <a:off x="5738125" y="-16546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9" name="Google Shape;179;p22"/>
          <p:cNvSpPr txBox="1"/>
          <p:nvPr/>
        </p:nvSpPr>
        <p:spPr>
          <a:xfrm>
            <a:off x="5620700" y="-731825"/>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0" name="Google Shape;180;p22"/>
          <p:cNvSpPr txBox="1"/>
          <p:nvPr/>
        </p:nvSpPr>
        <p:spPr>
          <a:xfrm>
            <a:off x="5008300" y="-21579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1" name="Google Shape;181;p22"/>
          <p:cNvSpPr txBox="1"/>
          <p:nvPr/>
        </p:nvSpPr>
        <p:spPr>
          <a:xfrm>
            <a:off x="3006475" y="-365850"/>
            <a:ext cx="48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2" name="Google Shape;182;p22"/>
          <p:cNvSpPr/>
          <p:nvPr/>
        </p:nvSpPr>
        <p:spPr>
          <a:xfrm>
            <a:off x="282950" y="879275"/>
            <a:ext cx="6107100" cy="39300"/>
          </a:xfrm>
          <a:prstGeom prst="roundRect">
            <a:avLst>
              <a:gd fmla="val 11036" name="adj"/>
            </a:avLst>
          </a:prstGeom>
          <a:solidFill>
            <a:srgbClr val="114D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2"/>
          <p:cNvSpPr/>
          <p:nvPr/>
        </p:nvSpPr>
        <p:spPr>
          <a:xfrm>
            <a:off x="7576825" y="134625"/>
            <a:ext cx="1150800" cy="1062300"/>
          </a:xfrm>
          <a:prstGeom prst="ellipse">
            <a:avLst/>
          </a:prstGeom>
          <a:noFill/>
          <a:ln cap="flat" cmpd="sng" w="9525">
            <a:solidFill>
              <a:srgbClr val="114D54"/>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14D54"/>
                </a:solidFill>
                <a:latin typeface="Work Sans"/>
                <a:ea typeface="Work Sans"/>
                <a:cs typeface="Work Sans"/>
                <a:sym typeface="Work Sans"/>
              </a:rPr>
              <a:t>Place Your Company Logo Here</a:t>
            </a:r>
            <a:endParaRPr sz="1000">
              <a:solidFill>
                <a:srgbClr val="114D54"/>
              </a:solidFill>
              <a:latin typeface="Work Sans"/>
              <a:ea typeface="Work Sans"/>
              <a:cs typeface="Work Sans"/>
              <a:sym typeface="Work Sans"/>
            </a:endParaRPr>
          </a:p>
        </p:txBody>
      </p:sp>
      <p:graphicFrame>
        <p:nvGraphicFramePr>
          <p:cNvPr id="184" name="Google Shape;184;p22"/>
          <p:cNvGraphicFramePr/>
          <p:nvPr/>
        </p:nvGraphicFramePr>
        <p:xfrm>
          <a:off x="235500" y="1390650"/>
          <a:ext cx="3000000" cy="3000000"/>
        </p:xfrm>
        <a:graphic>
          <a:graphicData uri="http://schemas.openxmlformats.org/drawingml/2006/table">
            <a:tbl>
              <a:tblPr>
                <a:noFill/>
                <a:tableStyleId>{77163455-27A9-4B77-B160-04BFDBBA222B}</a:tableStyleId>
              </a:tblPr>
              <a:tblGrid>
                <a:gridCol w="1325250"/>
                <a:gridCol w="1200750"/>
                <a:gridCol w="2191275"/>
                <a:gridCol w="4000750"/>
              </a:tblGrid>
              <a:tr h="381000">
                <a:tc>
                  <a:txBody>
                    <a:bodyPr/>
                    <a:lstStyle/>
                    <a:p>
                      <a:pPr indent="0" lvl="0" marL="0" rtl="0" algn="l">
                        <a:spcBef>
                          <a:spcPts val="0"/>
                        </a:spcBef>
                        <a:spcAft>
                          <a:spcPts val="0"/>
                        </a:spcAft>
                        <a:buNone/>
                      </a:pPr>
                      <a:r>
                        <a:rPr b="1" lang="en">
                          <a:solidFill>
                            <a:schemeClr val="lt1"/>
                          </a:solidFill>
                          <a:latin typeface="Bricolage Grotesque"/>
                          <a:ea typeface="Bricolage Grotesque"/>
                          <a:cs typeface="Bricolage Grotesque"/>
                          <a:sym typeface="Bricolage Grotesque"/>
                        </a:rPr>
                        <a:t>Organization</a:t>
                      </a:r>
                      <a:endParaRPr b="1">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a:solidFill>
                            <a:schemeClr val="lt1"/>
                          </a:solidFill>
                          <a:latin typeface="Bricolage Grotesque"/>
                          <a:ea typeface="Bricolage Grotesque"/>
                          <a:cs typeface="Bricolage Grotesque"/>
                          <a:sym typeface="Bricolage Grotesque"/>
                        </a:rPr>
                        <a:t>Sector</a:t>
                      </a:r>
                      <a:endParaRPr b="1">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a:solidFill>
                            <a:schemeClr val="lt1"/>
                          </a:solidFill>
                          <a:latin typeface="Bricolage Grotesque"/>
                          <a:ea typeface="Bricolage Grotesque"/>
                          <a:cs typeface="Bricolage Grotesque"/>
                          <a:sym typeface="Bricolage Grotesque"/>
                        </a:rPr>
                        <a:t>Employee Engagement </a:t>
                      </a:r>
                      <a:endParaRPr b="1">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c>
                  <a:txBody>
                    <a:bodyPr/>
                    <a:lstStyle/>
                    <a:p>
                      <a:pPr indent="0" lvl="0" marL="0" rtl="0" algn="l">
                        <a:spcBef>
                          <a:spcPts val="0"/>
                        </a:spcBef>
                        <a:spcAft>
                          <a:spcPts val="0"/>
                        </a:spcAft>
                        <a:buNone/>
                      </a:pPr>
                      <a:r>
                        <a:rPr b="1" lang="en">
                          <a:solidFill>
                            <a:schemeClr val="lt1"/>
                          </a:solidFill>
                          <a:latin typeface="Bricolage Grotesque"/>
                          <a:ea typeface="Bricolage Grotesque"/>
                          <a:cs typeface="Bricolage Grotesque"/>
                          <a:sym typeface="Bricolage Grotesque"/>
                        </a:rPr>
                        <a:t>Outcome Highlights</a:t>
                      </a:r>
                      <a:endParaRPr b="1">
                        <a:solidFill>
                          <a:schemeClr val="lt1"/>
                        </a:solidFill>
                        <a:latin typeface="Bricolage Grotesque"/>
                        <a:ea typeface="Bricolage Grotesque"/>
                        <a:cs typeface="Bricolage Grotesque"/>
                        <a:sym typeface="Bricolage Grotesque"/>
                      </a:endParaRPr>
                    </a:p>
                  </a:txBody>
                  <a:tcPr marT="91425" marB="91425" marR="91425" marL="91425">
                    <a:solidFill>
                      <a:srgbClr val="114D54"/>
                    </a:solidFill>
                  </a:tcPr>
                </a:tc>
              </a:tr>
              <a:tr h="861100">
                <a:tc>
                  <a:txBody>
                    <a:bodyPr/>
                    <a:lstStyle/>
                    <a:p>
                      <a:pPr indent="0" lvl="0" marL="0" rtl="0" algn="l">
                        <a:spcBef>
                          <a:spcPts val="0"/>
                        </a:spcBef>
                        <a:spcAft>
                          <a:spcPts val="0"/>
                        </a:spcAft>
                        <a:buNone/>
                      </a:pPr>
                      <a:r>
                        <a:rPr lang="en" sz="1200">
                          <a:latin typeface="Work Sans Medium"/>
                          <a:ea typeface="Work Sans Medium"/>
                          <a:cs typeface="Work Sans Medium"/>
                          <a:sym typeface="Work Sans Medium"/>
                        </a:rPr>
                        <a:t>Aramark</a:t>
                      </a:r>
                      <a:endParaRPr sz="1200">
                        <a:latin typeface="Work Sans Medium"/>
                        <a:ea typeface="Work Sans Medium"/>
                        <a:cs typeface="Work Sans Medium"/>
                        <a:sym typeface="Work Sans Medium"/>
                      </a:endParaRPr>
                    </a:p>
                  </a:txBody>
                  <a:tcPr marT="91425" marB="91425" marR="91425" marL="91425"/>
                </a:tc>
                <a:tc>
                  <a:txBody>
                    <a:bodyPr/>
                    <a:lstStyle/>
                    <a:p>
                      <a:pPr indent="0" lvl="0" marL="0" rtl="0" algn="l">
                        <a:spcBef>
                          <a:spcPts val="0"/>
                        </a:spcBef>
                        <a:spcAft>
                          <a:spcPts val="0"/>
                        </a:spcAft>
                        <a:buNone/>
                      </a:pPr>
                      <a:r>
                        <a:rPr lang="en" sz="1100">
                          <a:latin typeface="Work Sans"/>
                          <a:ea typeface="Work Sans"/>
                          <a:cs typeface="Work Sans"/>
                          <a:sym typeface="Work Sans"/>
                        </a:rPr>
                        <a:t>Food Service</a:t>
                      </a:r>
                      <a:endParaRPr sz="1100">
                        <a:latin typeface="Work Sans"/>
                        <a:ea typeface="Work Sans"/>
                        <a:cs typeface="Work Sans"/>
                        <a:sym typeface="Work Sans"/>
                      </a:endParaRPr>
                    </a:p>
                  </a:txBody>
                  <a:tcPr marT="91425" marB="91425" marR="91425" marL="91425"/>
                </a:tc>
                <a:tc rowSpan="4">
                  <a:txBody>
                    <a:bodyPr/>
                    <a:lstStyle/>
                    <a:p>
                      <a:pPr indent="-184150" lvl="0" marL="228600" rtl="0" algn="l">
                        <a:spcBef>
                          <a:spcPts val="0"/>
                        </a:spcBef>
                        <a:spcAft>
                          <a:spcPts val="0"/>
                        </a:spcAft>
                        <a:buSzPts val="1100"/>
                        <a:buFont typeface="Work Sans"/>
                        <a:buChar char="●"/>
                      </a:pPr>
                      <a:r>
                        <a:rPr lang="en" sz="1100">
                          <a:latin typeface="Work Sans"/>
                          <a:ea typeface="Work Sans"/>
                          <a:cs typeface="Work Sans"/>
                          <a:sym typeface="Work Sans"/>
                        </a:rPr>
                        <a:t>Educational Training</a:t>
                      </a:r>
                      <a:endParaRPr sz="1100">
                        <a:latin typeface="Work Sans"/>
                        <a:ea typeface="Work Sans"/>
                        <a:cs typeface="Work Sans"/>
                        <a:sym typeface="Work Sans"/>
                      </a:endParaRPr>
                    </a:p>
                    <a:p>
                      <a:pPr indent="-184150" lvl="0" marL="228600" rtl="0" algn="l">
                        <a:spcBef>
                          <a:spcPts val="0"/>
                        </a:spcBef>
                        <a:spcAft>
                          <a:spcPts val="0"/>
                        </a:spcAft>
                        <a:buSzPts val="1100"/>
                        <a:buFont typeface="Work Sans"/>
                        <a:buChar char="●"/>
                      </a:pPr>
                      <a:r>
                        <a:rPr lang="en" sz="1100">
                          <a:latin typeface="Work Sans"/>
                          <a:ea typeface="Work Sans"/>
                          <a:cs typeface="Work Sans"/>
                          <a:sym typeface="Work Sans"/>
                        </a:rPr>
                        <a:t>Continuous Improvement</a:t>
                      </a:r>
                      <a:endParaRPr sz="1100">
                        <a:latin typeface="Work Sans"/>
                        <a:ea typeface="Work Sans"/>
                        <a:cs typeface="Work Sans"/>
                        <a:sym typeface="Work Sans"/>
                      </a:endParaRPr>
                    </a:p>
                    <a:p>
                      <a:pPr indent="-184150" lvl="0" marL="228600" rtl="0" algn="l">
                        <a:spcBef>
                          <a:spcPts val="0"/>
                        </a:spcBef>
                        <a:spcAft>
                          <a:spcPts val="0"/>
                        </a:spcAft>
                        <a:buSzPts val="1100"/>
                        <a:buFont typeface="Work Sans"/>
                        <a:buChar char="●"/>
                      </a:pPr>
                      <a:r>
                        <a:rPr lang="en" sz="1100">
                          <a:latin typeface="Work Sans"/>
                          <a:ea typeface="Work Sans"/>
                          <a:cs typeface="Work Sans"/>
                          <a:sym typeface="Work Sans"/>
                        </a:rPr>
                        <a:t>Employee Competition</a:t>
                      </a:r>
                      <a:endParaRPr sz="1100">
                        <a:latin typeface="Work Sans"/>
                        <a:ea typeface="Work Sans"/>
                        <a:cs typeface="Work Sans"/>
                        <a:sym typeface="Work Sans"/>
                      </a:endParaRPr>
                    </a:p>
                    <a:p>
                      <a:pPr indent="-184150" lvl="0" marL="228600" rtl="0" algn="l">
                        <a:spcBef>
                          <a:spcPts val="0"/>
                        </a:spcBef>
                        <a:spcAft>
                          <a:spcPts val="0"/>
                        </a:spcAft>
                        <a:buSzPts val="1100"/>
                        <a:buFont typeface="Work Sans"/>
                        <a:buChar char="●"/>
                      </a:pPr>
                      <a:r>
                        <a:rPr lang="en" sz="1100">
                          <a:latin typeface="Work Sans"/>
                          <a:ea typeface="Work Sans"/>
                          <a:cs typeface="Work Sans"/>
                          <a:sym typeface="Work Sans"/>
                        </a:rPr>
                        <a:t>Waste Reduction Pilot</a:t>
                      </a:r>
                      <a:endParaRPr sz="1100">
                        <a:highlight>
                          <a:schemeClr val="accent6"/>
                        </a:highlight>
                        <a:latin typeface="Work Sans"/>
                        <a:ea typeface="Work Sans"/>
                        <a:cs typeface="Work Sans"/>
                        <a:sym typeface="Work Sans"/>
                      </a:endParaRPr>
                    </a:p>
                  </a:txBody>
                  <a:tcPr marT="91425" marB="91425" marR="91425" marL="91425" anchor="ctr"/>
                </a:tc>
                <a:tc>
                  <a:txBody>
                    <a:bodyPr/>
                    <a:lstStyle/>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10 </a:t>
                      </a:r>
                      <a:r>
                        <a:rPr lang="en" sz="1100">
                          <a:solidFill>
                            <a:schemeClr val="dk1"/>
                          </a:solidFill>
                          <a:latin typeface="Work Sans"/>
                          <a:ea typeface="Work Sans"/>
                          <a:cs typeface="Work Sans"/>
                          <a:sym typeface="Work Sans"/>
                        </a:rPr>
                        <a:t>dining sites; four corporate / six higher education</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84%</a:t>
                      </a:r>
                      <a:r>
                        <a:rPr lang="en" sz="1100">
                          <a:solidFill>
                            <a:schemeClr val="dk1"/>
                          </a:solidFill>
                          <a:latin typeface="Work Sans"/>
                          <a:ea typeface="Work Sans"/>
                          <a:cs typeface="Work Sans"/>
                          <a:sym typeface="Work Sans"/>
                        </a:rPr>
                        <a:t> of employees who attended the trainings participated in the contest</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lang="en" sz="1100">
                          <a:solidFill>
                            <a:schemeClr val="dk1"/>
                          </a:solidFill>
                          <a:latin typeface="Work Sans"/>
                          <a:ea typeface="Work Sans"/>
                          <a:cs typeface="Work Sans"/>
                          <a:sym typeface="Work Sans"/>
                        </a:rPr>
                        <a:t>A total of </a:t>
                      </a:r>
                      <a:r>
                        <a:rPr b="1" lang="en" sz="1100">
                          <a:solidFill>
                            <a:schemeClr val="dk1"/>
                          </a:solidFill>
                          <a:latin typeface="Work Sans"/>
                          <a:ea typeface="Work Sans"/>
                          <a:cs typeface="Work Sans"/>
                          <a:sym typeface="Work Sans"/>
                        </a:rPr>
                        <a:t>181 </a:t>
                      </a:r>
                      <a:r>
                        <a:rPr lang="en" sz="1100">
                          <a:solidFill>
                            <a:schemeClr val="dk1"/>
                          </a:solidFill>
                          <a:latin typeface="Work Sans"/>
                          <a:ea typeface="Work Sans"/>
                          <a:cs typeface="Work Sans"/>
                          <a:sym typeface="Work Sans"/>
                        </a:rPr>
                        <a:t>FW ideas submitted</a:t>
                      </a:r>
                      <a:endParaRPr sz="1100">
                        <a:solidFill>
                          <a:schemeClr val="dk1"/>
                        </a:solidFill>
                        <a:latin typeface="Work Sans"/>
                        <a:ea typeface="Work Sans"/>
                        <a:cs typeface="Work Sans"/>
                        <a:sym typeface="Work Sans"/>
                      </a:endParaRPr>
                    </a:p>
                  </a:txBody>
                  <a:tcPr marT="91425" marB="91425" marR="91425" marL="91425"/>
                </a:tc>
              </a:tr>
              <a:tr h="784900">
                <a:tc>
                  <a:txBody>
                    <a:bodyPr/>
                    <a:lstStyle/>
                    <a:p>
                      <a:pPr indent="0" lvl="0" marL="0" rtl="0" algn="l">
                        <a:spcBef>
                          <a:spcPts val="0"/>
                        </a:spcBef>
                        <a:spcAft>
                          <a:spcPts val="0"/>
                        </a:spcAft>
                        <a:buNone/>
                      </a:pPr>
                      <a:r>
                        <a:rPr lang="en" sz="1200">
                          <a:latin typeface="Work Sans Medium"/>
                          <a:ea typeface="Work Sans Medium"/>
                          <a:cs typeface="Work Sans Medium"/>
                          <a:sym typeface="Work Sans Medium"/>
                        </a:rPr>
                        <a:t>Bob’s Red Mill</a:t>
                      </a:r>
                      <a:endParaRPr sz="1200">
                        <a:latin typeface="Work Sans Medium"/>
                        <a:ea typeface="Work Sans Medium"/>
                        <a:cs typeface="Work Sans Medium"/>
                        <a:sym typeface="Work Sans Medium"/>
                      </a:endParaRPr>
                    </a:p>
                  </a:txBody>
                  <a:tcPr marT="91425" marB="91425" marR="91425" marL="91425"/>
                </a:tc>
                <a:tc>
                  <a:txBody>
                    <a:bodyPr/>
                    <a:lstStyle/>
                    <a:p>
                      <a:pPr indent="0" lvl="0" marL="0" rtl="0" algn="l">
                        <a:spcBef>
                          <a:spcPts val="0"/>
                        </a:spcBef>
                        <a:spcAft>
                          <a:spcPts val="0"/>
                        </a:spcAft>
                        <a:buNone/>
                      </a:pPr>
                      <a:r>
                        <a:rPr lang="en" sz="1100">
                          <a:latin typeface="Work Sans"/>
                          <a:ea typeface="Work Sans"/>
                          <a:cs typeface="Work Sans"/>
                          <a:sym typeface="Work Sans"/>
                        </a:rPr>
                        <a:t>Manufacturing, Retail, Restaurant</a:t>
                      </a:r>
                      <a:endParaRPr sz="1100">
                        <a:latin typeface="Work Sans"/>
                        <a:ea typeface="Work Sans"/>
                        <a:cs typeface="Work Sans"/>
                        <a:sym typeface="Work Sans"/>
                      </a:endParaRPr>
                    </a:p>
                  </a:txBody>
                  <a:tcPr marT="91425" marB="91425" marR="91425" marL="91425"/>
                </a:tc>
                <a:tc vMerge="1"/>
                <a:tc>
                  <a:txBody>
                    <a:bodyPr/>
                    <a:lstStyle/>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29%</a:t>
                      </a:r>
                      <a:r>
                        <a:rPr lang="en" sz="1100">
                          <a:solidFill>
                            <a:schemeClr val="dk1"/>
                          </a:solidFill>
                          <a:latin typeface="Work Sans"/>
                          <a:ea typeface="Work Sans"/>
                          <a:cs typeface="Work Sans"/>
                          <a:sym typeface="Work Sans"/>
                        </a:rPr>
                        <a:t> employees watched training video</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22%</a:t>
                      </a:r>
                      <a:r>
                        <a:rPr lang="en" sz="1100">
                          <a:solidFill>
                            <a:schemeClr val="dk1"/>
                          </a:solidFill>
                          <a:latin typeface="Work Sans"/>
                          <a:ea typeface="Work Sans"/>
                          <a:cs typeface="Work Sans"/>
                          <a:sym typeface="Work Sans"/>
                        </a:rPr>
                        <a:t> of employee submitted FW ideas</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lang="en" sz="1100">
                          <a:solidFill>
                            <a:schemeClr val="dk1"/>
                          </a:solidFill>
                          <a:latin typeface="Work Sans"/>
                          <a:ea typeface="Work Sans"/>
                          <a:cs typeface="Work Sans"/>
                          <a:sym typeface="Work Sans"/>
                        </a:rPr>
                        <a:t>A total of </a:t>
                      </a:r>
                      <a:r>
                        <a:rPr b="1" lang="en" sz="1100">
                          <a:solidFill>
                            <a:schemeClr val="dk1"/>
                          </a:solidFill>
                          <a:latin typeface="Work Sans"/>
                          <a:ea typeface="Work Sans"/>
                          <a:cs typeface="Work Sans"/>
                          <a:sym typeface="Work Sans"/>
                        </a:rPr>
                        <a:t>176 FW ideas</a:t>
                      </a:r>
                      <a:r>
                        <a:rPr lang="en" sz="1100">
                          <a:solidFill>
                            <a:schemeClr val="dk1"/>
                          </a:solidFill>
                          <a:latin typeface="Work Sans"/>
                          <a:ea typeface="Work Sans"/>
                          <a:cs typeface="Work Sans"/>
                          <a:sym typeface="Work Sans"/>
                        </a:rPr>
                        <a:t> submitted</a:t>
                      </a:r>
                      <a:endParaRPr sz="1100">
                        <a:solidFill>
                          <a:schemeClr val="dk1"/>
                        </a:solidFill>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 sz="1200">
                          <a:latin typeface="Work Sans Medium"/>
                          <a:ea typeface="Work Sans Medium"/>
                          <a:cs typeface="Work Sans Medium"/>
                          <a:sym typeface="Work Sans Medium"/>
                        </a:rPr>
                        <a:t>Fresh Del Monte</a:t>
                      </a:r>
                      <a:endParaRPr sz="1200">
                        <a:latin typeface="Work Sans Medium"/>
                        <a:ea typeface="Work Sans Medium"/>
                        <a:cs typeface="Work Sans Medium"/>
                        <a:sym typeface="Work Sans Medium"/>
                      </a:endParaRPr>
                    </a:p>
                  </a:txBody>
                  <a:tcPr marT="91425" marB="91425" marR="91425" marL="91425"/>
                </a:tc>
                <a:tc>
                  <a:txBody>
                    <a:bodyPr/>
                    <a:lstStyle/>
                    <a:p>
                      <a:pPr indent="0" lvl="0" marL="0" rtl="0" algn="l">
                        <a:spcBef>
                          <a:spcPts val="0"/>
                        </a:spcBef>
                        <a:spcAft>
                          <a:spcPts val="0"/>
                        </a:spcAft>
                        <a:buNone/>
                      </a:pPr>
                      <a:r>
                        <a:rPr lang="en" sz="1100">
                          <a:latin typeface="Work Sans"/>
                          <a:ea typeface="Work Sans"/>
                          <a:cs typeface="Work Sans"/>
                          <a:sym typeface="Work Sans"/>
                        </a:rPr>
                        <a:t>Manufacturing</a:t>
                      </a:r>
                      <a:endParaRPr sz="1100">
                        <a:latin typeface="Work Sans"/>
                        <a:ea typeface="Work Sans"/>
                        <a:cs typeface="Work Sans"/>
                        <a:sym typeface="Work Sans"/>
                      </a:endParaRPr>
                    </a:p>
                  </a:txBody>
                  <a:tcPr marT="91425" marB="91425" marR="91425" marL="91425"/>
                </a:tc>
                <a:tc vMerge="1"/>
                <a:tc>
                  <a:txBody>
                    <a:bodyPr/>
                    <a:lstStyle/>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87%</a:t>
                      </a:r>
                      <a:r>
                        <a:rPr lang="en" sz="1100">
                          <a:solidFill>
                            <a:schemeClr val="dk1"/>
                          </a:solidFill>
                          <a:latin typeface="Work Sans"/>
                          <a:ea typeface="Work Sans"/>
                          <a:cs typeface="Work Sans"/>
                          <a:sym typeface="Work Sans"/>
                        </a:rPr>
                        <a:t> plant employees watched training video</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75%</a:t>
                      </a:r>
                      <a:r>
                        <a:rPr lang="en" sz="1100">
                          <a:solidFill>
                            <a:schemeClr val="dk1"/>
                          </a:solidFill>
                          <a:latin typeface="Work Sans"/>
                          <a:ea typeface="Work Sans"/>
                          <a:cs typeface="Work Sans"/>
                          <a:sym typeface="Work Sans"/>
                        </a:rPr>
                        <a:t> of employee submitted FW ideas</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lang="en" sz="1100">
                          <a:solidFill>
                            <a:schemeClr val="dk1"/>
                          </a:solidFill>
                          <a:latin typeface="Work Sans"/>
                          <a:ea typeface="Work Sans"/>
                          <a:cs typeface="Work Sans"/>
                          <a:sym typeface="Work Sans"/>
                        </a:rPr>
                        <a:t>A total of </a:t>
                      </a:r>
                      <a:r>
                        <a:rPr b="1" lang="en" sz="1100">
                          <a:solidFill>
                            <a:schemeClr val="dk1"/>
                          </a:solidFill>
                          <a:latin typeface="Work Sans"/>
                          <a:ea typeface="Work Sans"/>
                          <a:cs typeface="Work Sans"/>
                          <a:sym typeface="Work Sans"/>
                        </a:rPr>
                        <a:t>197 FW ideas</a:t>
                      </a:r>
                      <a:r>
                        <a:rPr lang="en" sz="1100">
                          <a:solidFill>
                            <a:schemeClr val="dk1"/>
                          </a:solidFill>
                          <a:latin typeface="Work Sans"/>
                          <a:ea typeface="Work Sans"/>
                          <a:cs typeface="Work Sans"/>
                          <a:sym typeface="Work Sans"/>
                        </a:rPr>
                        <a:t> submitted</a:t>
                      </a:r>
                      <a:endParaRPr sz="1100">
                        <a:latin typeface="Work Sans"/>
                        <a:ea typeface="Work Sans"/>
                        <a:cs typeface="Work Sans"/>
                        <a:sym typeface="Work Sans"/>
                      </a:endParaRPr>
                    </a:p>
                  </a:txBody>
                  <a:tcPr marT="91425" marB="91425" marR="91425" marL="91425"/>
                </a:tc>
              </a:tr>
              <a:tr h="381000">
                <a:tc>
                  <a:txBody>
                    <a:bodyPr/>
                    <a:lstStyle/>
                    <a:p>
                      <a:pPr indent="0" lvl="0" marL="0" rtl="0" algn="l">
                        <a:spcBef>
                          <a:spcPts val="0"/>
                        </a:spcBef>
                        <a:spcAft>
                          <a:spcPts val="0"/>
                        </a:spcAft>
                        <a:buNone/>
                      </a:pPr>
                      <a:r>
                        <a:rPr lang="en" sz="1200">
                          <a:latin typeface="Work Sans Medium"/>
                          <a:ea typeface="Work Sans Medium"/>
                          <a:cs typeface="Work Sans Medium"/>
                          <a:sym typeface="Work Sans Medium"/>
                        </a:rPr>
                        <a:t>Land O’ Lakes / Kozy Shack</a:t>
                      </a:r>
                      <a:endParaRPr sz="1200">
                        <a:latin typeface="Work Sans Medium"/>
                        <a:ea typeface="Work Sans Medium"/>
                        <a:cs typeface="Work Sans Medium"/>
                        <a:sym typeface="Work Sans Medium"/>
                      </a:endParaRPr>
                    </a:p>
                  </a:txBody>
                  <a:tcPr marT="91425" marB="91425" marR="91425" marL="91425"/>
                </a:tc>
                <a:tc>
                  <a:txBody>
                    <a:bodyPr/>
                    <a:lstStyle/>
                    <a:p>
                      <a:pPr indent="0" lvl="0" marL="0" rtl="0" algn="l">
                        <a:spcBef>
                          <a:spcPts val="0"/>
                        </a:spcBef>
                        <a:spcAft>
                          <a:spcPts val="0"/>
                        </a:spcAft>
                        <a:buNone/>
                      </a:pPr>
                      <a:r>
                        <a:rPr lang="en" sz="1100">
                          <a:latin typeface="Work Sans"/>
                          <a:ea typeface="Work Sans"/>
                          <a:cs typeface="Work Sans"/>
                          <a:sym typeface="Work Sans"/>
                        </a:rPr>
                        <a:t>Manufacturing</a:t>
                      </a:r>
                      <a:endParaRPr sz="1100">
                        <a:latin typeface="Work Sans"/>
                        <a:ea typeface="Work Sans"/>
                        <a:cs typeface="Work Sans"/>
                        <a:sym typeface="Work Sans"/>
                      </a:endParaRPr>
                    </a:p>
                  </a:txBody>
                  <a:tcPr marT="91425" marB="91425" marR="91425" marL="91425"/>
                </a:tc>
                <a:tc vMerge="1"/>
                <a:tc>
                  <a:txBody>
                    <a:bodyPr/>
                    <a:lstStyle/>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78%</a:t>
                      </a:r>
                      <a:r>
                        <a:rPr lang="en" sz="1100">
                          <a:solidFill>
                            <a:schemeClr val="dk1"/>
                          </a:solidFill>
                          <a:latin typeface="Work Sans"/>
                          <a:ea typeface="Work Sans"/>
                          <a:cs typeface="Work Sans"/>
                          <a:sym typeface="Work Sans"/>
                        </a:rPr>
                        <a:t> employees watched training video</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b="1" lang="en" sz="1100">
                          <a:solidFill>
                            <a:schemeClr val="dk1"/>
                          </a:solidFill>
                          <a:latin typeface="Work Sans"/>
                          <a:ea typeface="Work Sans"/>
                          <a:cs typeface="Work Sans"/>
                          <a:sym typeface="Work Sans"/>
                        </a:rPr>
                        <a:t>77%</a:t>
                      </a:r>
                      <a:r>
                        <a:rPr lang="en" sz="1100">
                          <a:solidFill>
                            <a:schemeClr val="dk1"/>
                          </a:solidFill>
                          <a:latin typeface="Work Sans"/>
                          <a:ea typeface="Work Sans"/>
                          <a:cs typeface="Work Sans"/>
                          <a:sym typeface="Work Sans"/>
                        </a:rPr>
                        <a:t> of employee submitted FW ideas</a:t>
                      </a:r>
                      <a:endParaRPr sz="1100">
                        <a:solidFill>
                          <a:schemeClr val="dk1"/>
                        </a:solidFill>
                        <a:latin typeface="Work Sans"/>
                        <a:ea typeface="Work Sans"/>
                        <a:cs typeface="Work Sans"/>
                        <a:sym typeface="Work Sans"/>
                      </a:endParaRPr>
                    </a:p>
                    <a:p>
                      <a:pPr indent="-184150" lvl="0" marL="228600" rtl="0" algn="l">
                        <a:spcBef>
                          <a:spcPts val="0"/>
                        </a:spcBef>
                        <a:spcAft>
                          <a:spcPts val="0"/>
                        </a:spcAft>
                        <a:buClr>
                          <a:schemeClr val="dk1"/>
                        </a:buClr>
                        <a:buSzPts val="1100"/>
                        <a:buFont typeface="Work Sans"/>
                        <a:buChar char="●"/>
                      </a:pPr>
                      <a:r>
                        <a:rPr lang="en" sz="1100">
                          <a:solidFill>
                            <a:schemeClr val="dk1"/>
                          </a:solidFill>
                          <a:latin typeface="Work Sans"/>
                          <a:ea typeface="Work Sans"/>
                          <a:cs typeface="Work Sans"/>
                          <a:sym typeface="Work Sans"/>
                        </a:rPr>
                        <a:t>A total of </a:t>
                      </a:r>
                      <a:r>
                        <a:rPr b="1" lang="en" sz="1100">
                          <a:solidFill>
                            <a:schemeClr val="dk1"/>
                          </a:solidFill>
                          <a:latin typeface="Work Sans"/>
                          <a:ea typeface="Work Sans"/>
                          <a:cs typeface="Work Sans"/>
                          <a:sym typeface="Work Sans"/>
                        </a:rPr>
                        <a:t>277 FW ideas</a:t>
                      </a:r>
                      <a:r>
                        <a:rPr lang="en" sz="1100">
                          <a:solidFill>
                            <a:schemeClr val="dk1"/>
                          </a:solidFill>
                          <a:latin typeface="Work Sans"/>
                          <a:ea typeface="Work Sans"/>
                          <a:cs typeface="Work Sans"/>
                          <a:sym typeface="Work Sans"/>
                        </a:rPr>
                        <a:t> submitted</a:t>
                      </a:r>
                      <a:endParaRPr sz="1100">
                        <a:latin typeface="Work Sans"/>
                        <a:ea typeface="Work Sans"/>
                        <a:cs typeface="Work Sans"/>
                        <a:sym typeface="Work Sans"/>
                      </a:endParaRPr>
                    </a:p>
                  </a:txBody>
                  <a:tcPr marT="91425" marB="91425" marR="91425" marL="91425"/>
                </a:tc>
              </a:tr>
            </a:tbl>
          </a:graphicData>
        </a:graphic>
      </p:graphicFrame>
      <p:sp>
        <p:nvSpPr>
          <p:cNvPr id="185" name="Google Shape;185;p22"/>
          <p:cNvSpPr txBox="1"/>
          <p:nvPr>
            <p:ph idx="4294967295" type="ctrTitle"/>
          </p:nvPr>
        </p:nvSpPr>
        <p:spPr>
          <a:xfrm>
            <a:off x="159300" y="287325"/>
            <a:ext cx="8520600" cy="7728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500">
                <a:solidFill>
                  <a:srgbClr val="114D54"/>
                </a:solidFill>
              </a:rPr>
              <a:t>Pilot Projects &amp; Results</a:t>
            </a:r>
            <a:endParaRPr b="1" sz="2500">
              <a:solidFill>
                <a:srgbClr val="114D5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