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Work Sans Medium"/>
      <p:regular r:id="rId10"/>
      <p:bold r:id="rId11"/>
      <p:italic r:id="rId12"/>
      <p:boldItalic r:id="rId13"/>
    </p:embeddedFont>
    <p:embeddedFont>
      <p:font typeface="Work Sans SemiBold"/>
      <p:regular r:id="rId14"/>
      <p:bold r:id="rId15"/>
      <p:italic r:id="rId16"/>
      <p:boldItalic r:id="rId17"/>
    </p:embeddedFont>
    <p:embeddedFont>
      <p:font typeface="Work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-italic.fntdata"/><Relationship Id="rId11" Type="http://schemas.openxmlformats.org/officeDocument/2006/relationships/font" Target="fonts/WorkSansMedium-bold.fntdata"/><Relationship Id="rId10" Type="http://schemas.openxmlformats.org/officeDocument/2006/relationships/font" Target="fonts/WorkSansMedium-regular.fntdata"/><Relationship Id="rId21" Type="http://schemas.openxmlformats.org/officeDocument/2006/relationships/font" Target="fonts/WorkSans-boldItalic.fntdata"/><Relationship Id="rId13" Type="http://schemas.openxmlformats.org/officeDocument/2006/relationships/font" Target="fonts/WorkSansMedium-boldItalic.fntdata"/><Relationship Id="rId12" Type="http://schemas.openxmlformats.org/officeDocument/2006/relationships/font" Target="fonts/WorkSansMedium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WorkSansSemiBold-bold.fntdata"/><Relationship Id="rId14" Type="http://schemas.openxmlformats.org/officeDocument/2006/relationships/font" Target="fonts/WorkSansSemiBold-regular.fntdata"/><Relationship Id="rId17" Type="http://schemas.openxmlformats.org/officeDocument/2006/relationships/font" Target="fonts/WorkSansSemiBold-boldItalic.fntdata"/><Relationship Id="rId16" Type="http://schemas.openxmlformats.org/officeDocument/2006/relationships/font" Target="fonts/WorkSansSemiBold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WorkSans-bold.fntdata"/><Relationship Id="rId6" Type="http://schemas.openxmlformats.org/officeDocument/2006/relationships/slide" Target="slides/slide1.xml"/><Relationship Id="rId18" Type="http://schemas.openxmlformats.org/officeDocument/2006/relationships/font" Target="fonts/Work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214f12d85d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214f12d85d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214f12d85d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214f12d85d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214f12d85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214f12d85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78150" y="74275"/>
            <a:ext cx="8979900" cy="4991700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4052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Month/Day/Year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-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Month/Day/Year</a:t>
            </a:r>
            <a:endParaRPr sz="3200">
              <a:solidFill>
                <a:schemeClr val="dk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cxnSp>
        <p:nvCxnSpPr>
          <p:cNvPr id="56" name="Google Shape;56;p13"/>
          <p:cNvCxnSpPr/>
          <p:nvPr/>
        </p:nvCxnSpPr>
        <p:spPr>
          <a:xfrm>
            <a:off x="564050" y="30412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Google Shape;57;p13"/>
          <p:cNvCxnSpPr/>
          <p:nvPr/>
        </p:nvCxnSpPr>
        <p:spPr>
          <a:xfrm>
            <a:off x="564050" y="38623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900" y="251200"/>
            <a:ext cx="1830651" cy="21489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553725" y="3096750"/>
            <a:ext cx="79830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Text Goes Here About Audit</a:t>
            </a:r>
            <a:endParaRPr sz="3100">
              <a:solidFill>
                <a:schemeClr val="lt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60" name="Google Shape;60;p13"/>
          <p:cNvSpPr txBox="1"/>
          <p:nvPr>
            <p:ph type="ctrTitle"/>
          </p:nvPr>
        </p:nvSpPr>
        <p:spPr>
          <a:xfrm>
            <a:off x="78225" y="1148463"/>
            <a:ext cx="8979900" cy="14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WASTE AUDIT</a:t>
            </a:r>
            <a:br>
              <a:rPr b="1" lang="en" sz="5100">
                <a:latin typeface="Work Sans"/>
                <a:ea typeface="Work Sans"/>
                <a:cs typeface="Work Sans"/>
                <a:sym typeface="Work Sans"/>
              </a:rPr>
            </a:b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IN PROGRESS</a:t>
            </a:r>
            <a:endParaRPr b="1" sz="51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78200" y="354925"/>
            <a:ext cx="8979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BUSINESS AS USUAL</a:t>
            </a:r>
            <a:endParaRPr sz="20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78150" y="74275"/>
            <a:ext cx="8979900" cy="4991700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4"/>
          <p:cNvSpPr txBox="1"/>
          <p:nvPr>
            <p:ph idx="1" type="subTitle"/>
          </p:nvPr>
        </p:nvSpPr>
        <p:spPr>
          <a:xfrm>
            <a:off x="311700" y="4052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Mes/D</a:t>
            </a:r>
            <a:r>
              <a:rPr lang="en" sz="3200">
                <a:solidFill>
                  <a:srgbClr val="1F1F1F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í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a/A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ñ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o-Mes/D</a:t>
            </a:r>
            <a:r>
              <a:rPr lang="en" sz="3200">
                <a:solidFill>
                  <a:srgbClr val="1F1F1F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í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a/A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ñ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o</a:t>
            </a:r>
            <a:endParaRPr sz="3200">
              <a:solidFill>
                <a:schemeClr val="dk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cxnSp>
        <p:nvCxnSpPr>
          <p:cNvPr id="68" name="Google Shape;68;p14"/>
          <p:cNvCxnSpPr/>
          <p:nvPr/>
        </p:nvCxnSpPr>
        <p:spPr>
          <a:xfrm>
            <a:off x="564050" y="30412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4"/>
          <p:cNvCxnSpPr/>
          <p:nvPr/>
        </p:nvCxnSpPr>
        <p:spPr>
          <a:xfrm>
            <a:off x="564050" y="38623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900" y="251200"/>
            <a:ext cx="1830651" cy="21489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/>
        </p:nvSpPr>
        <p:spPr>
          <a:xfrm>
            <a:off x="553725" y="3096750"/>
            <a:ext cx="79830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Aquí va el texto sobre auditoría</a:t>
            </a:r>
            <a:endParaRPr sz="3100">
              <a:solidFill>
                <a:schemeClr val="lt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72" name="Google Shape;72;p14"/>
          <p:cNvSpPr txBox="1"/>
          <p:nvPr>
            <p:ph type="ctrTitle"/>
          </p:nvPr>
        </p:nvSpPr>
        <p:spPr>
          <a:xfrm>
            <a:off x="82050" y="1164925"/>
            <a:ext cx="8979900" cy="14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AUDITORÍA DE</a:t>
            </a:r>
            <a:br>
              <a:rPr b="1" lang="en" sz="5100">
                <a:latin typeface="Work Sans"/>
                <a:ea typeface="Work Sans"/>
                <a:cs typeface="Work Sans"/>
                <a:sym typeface="Work Sans"/>
              </a:rPr>
            </a:b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RESIDUOS EN CURSO</a:t>
            </a:r>
            <a:endParaRPr b="1" sz="51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78200" y="354925"/>
            <a:ext cx="8979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NEGOCIOS COMO SIEMPRE</a:t>
            </a:r>
            <a:endParaRPr sz="20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-528900" y="2551700"/>
            <a:ext cx="3225900" cy="54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Community Verified icon" id="75" name="Google Shape;7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152400" cy="15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/>
          <p:nvPr/>
        </p:nvSpPr>
        <p:spPr>
          <a:xfrm>
            <a:off x="78150" y="74275"/>
            <a:ext cx="8979900" cy="4991700"/>
          </a:xfrm>
          <a:prstGeom prst="rect">
            <a:avLst/>
          </a:prstGeom>
          <a:solidFill>
            <a:srgbClr val="FB920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5"/>
          <p:cNvSpPr txBox="1"/>
          <p:nvPr>
            <p:ph idx="1" type="subTitle"/>
          </p:nvPr>
        </p:nvSpPr>
        <p:spPr>
          <a:xfrm>
            <a:off x="311700" y="4052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Mes/D</a:t>
            </a:r>
            <a:r>
              <a:rPr lang="en" sz="3200">
                <a:solidFill>
                  <a:srgbClr val="1F1F1F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í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a/A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ñ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o-Mes/D</a:t>
            </a:r>
            <a:r>
              <a:rPr lang="en" sz="3200">
                <a:solidFill>
                  <a:srgbClr val="1F1F1F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í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a/A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ñ</a:t>
            </a: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o</a:t>
            </a:r>
            <a:endParaRPr sz="3200">
              <a:solidFill>
                <a:schemeClr val="dk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cxnSp>
        <p:nvCxnSpPr>
          <p:cNvPr id="82" name="Google Shape;82;p15"/>
          <p:cNvCxnSpPr/>
          <p:nvPr/>
        </p:nvCxnSpPr>
        <p:spPr>
          <a:xfrm>
            <a:off x="564050" y="30412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5"/>
          <p:cNvCxnSpPr/>
          <p:nvPr/>
        </p:nvCxnSpPr>
        <p:spPr>
          <a:xfrm>
            <a:off x="564050" y="3862300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4" name="Google Shape;8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900" y="251200"/>
            <a:ext cx="1830651" cy="21489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5"/>
          <p:cNvSpPr txBox="1"/>
          <p:nvPr/>
        </p:nvSpPr>
        <p:spPr>
          <a:xfrm>
            <a:off x="553725" y="3096750"/>
            <a:ext cx="79830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Aquí</a:t>
            </a: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 va el texto sobre </a:t>
            </a: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auditoría</a:t>
            </a:r>
            <a:endParaRPr sz="3100">
              <a:solidFill>
                <a:schemeClr val="lt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86" name="Google Shape;86;p15"/>
          <p:cNvSpPr txBox="1"/>
          <p:nvPr>
            <p:ph type="ctrTitle"/>
          </p:nvPr>
        </p:nvSpPr>
        <p:spPr>
          <a:xfrm>
            <a:off x="82050" y="1176238"/>
            <a:ext cx="8979900" cy="14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AUDITOR</a:t>
            </a: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Í</a:t>
            </a: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A DE</a:t>
            </a:r>
            <a:br>
              <a:rPr b="1" lang="en" sz="5100">
                <a:latin typeface="Work Sans"/>
                <a:ea typeface="Work Sans"/>
                <a:cs typeface="Work Sans"/>
                <a:sym typeface="Work Sans"/>
              </a:rPr>
            </a:b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RESIDUOS EN CURSO</a:t>
            </a:r>
            <a:endParaRPr b="1" sz="51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78200" y="354925"/>
            <a:ext cx="8979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POST-AJUSTE</a:t>
            </a:r>
            <a:endParaRPr sz="20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/>
          <p:nvPr/>
        </p:nvSpPr>
        <p:spPr>
          <a:xfrm>
            <a:off x="78150" y="74275"/>
            <a:ext cx="8979900" cy="4991700"/>
          </a:xfrm>
          <a:prstGeom prst="rect">
            <a:avLst/>
          </a:prstGeom>
          <a:solidFill>
            <a:srgbClr val="FB920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6"/>
          <p:cNvSpPr txBox="1"/>
          <p:nvPr>
            <p:ph idx="1" type="subTitle"/>
          </p:nvPr>
        </p:nvSpPr>
        <p:spPr>
          <a:xfrm>
            <a:off x="311700" y="40526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>
                <a:solidFill>
                  <a:schemeClr val="dk1"/>
                </a:solidFill>
                <a:latin typeface="Work Sans Medium"/>
                <a:ea typeface="Work Sans Medium"/>
                <a:cs typeface="Work Sans Medium"/>
                <a:sym typeface="Work Sans Medium"/>
              </a:rPr>
              <a:t>Month/Day/Year-Month/Day/Year</a:t>
            </a:r>
            <a:endParaRPr sz="3200">
              <a:solidFill>
                <a:schemeClr val="dk1"/>
              </a:solidFill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cxnSp>
        <p:nvCxnSpPr>
          <p:cNvPr id="94" name="Google Shape;94;p16"/>
          <p:cNvCxnSpPr/>
          <p:nvPr/>
        </p:nvCxnSpPr>
        <p:spPr>
          <a:xfrm>
            <a:off x="564050" y="2876088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5" name="Google Shape;95;p16"/>
          <p:cNvCxnSpPr/>
          <p:nvPr/>
        </p:nvCxnSpPr>
        <p:spPr>
          <a:xfrm>
            <a:off x="564050" y="3697188"/>
            <a:ext cx="79830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900" y="251200"/>
            <a:ext cx="1830651" cy="21489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6"/>
          <p:cNvSpPr txBox="1"/>
          <p:nvPr/>
        </p:nvSpPr>
        <p:spPr>
          <a:xfrm>
            <a:off x="553725" y="2931638"/>
            <a:ext cx="79830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>
                <a:solidFill>
                  <a:schemeClr val="lt1"/>
                </a:solidFill>
                <a:latin typeface="Work Sans SemiBold"/>
                <a:ea typeface="Work Sans SemiBold"/>
                <a:cs typeface="Work Sans SemiBold"/>
                <a:sym typeface="Work Sans SemiBold"/>
              </a:rPr>
              <a:t>Text Goes Here About Audit</a:t>
            </a:r>
            <a:endParaRPr sz="3100">
              <a:solidFill>
                <a:schemeClr val="lt1"/>
              </a:solidFill>
              <a:latin typeface="Work Sans SemiBold"/>
              <a:ea typeface="Work Sans SemiBold"/>
              <a:cs typeface="Work Sans SemiBold"/>
              <a:sym typeface="Work Sans SemiBold"/>
            </a:endParaRPr>
          </a:p>
        </p:txBody>
      </p:sp>
      <p:sp>
        <p:nvSpPr>
          <p:cNvPr id="98" name="Google Shape;98;p16"/>
          <p:cNvSpPr txBox="1"/>
          <p:nvPr>
            <p:ph type="ctrTitle"/>
          </p:nvPr>
        </p:nvSpPr>
        <p:spPr>
          <a:xfrm>
            <a:off x="78225" y="1034425"/>
            <a:ext cx="8979900" cy="14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WASTE AUDIT</a:t>
            </a:r>
            <a:br>
              <a:rPr b="1" lang="en" sz="5100">
                <a:latin typeface="Work Sans"/>
                <a:ea typeface="Work Sans"/>
                <a:cs typeface="Work Sans"/>
                <a:sym typeface="Work Sans"/>
              </a:rPr>
            </a:br>
            <a:r>
              <a:rPr b="1" lang="en" sz="5100">
                <a:latin typeface="Work Sans"/>
                <a:ea typeface="Work Sans"/>
                <a:cs typeface="Work Sans"/>
                <a:sym typeface="Work Sans"/>
              </a:rPr>
              <a:t>IN PROGRESS</a:t>
            </a:r>
            <a:endParaRPr b="1" sz="51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99" name="Google Shape;99;p16"/>
          <p:cNvSpPr txBox="1"/>
          <p:nvPr/>
        </p:nvSpPr>
        <p:spPr>
          <a:xfrm>
            <a:off x="78200" y="354925"/>
            <a:ext cx="8979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POST-ADJUSTMENT</a:t>
            </a:r>
            <a:endParaRPr sz="2000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